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12192000" cy="6858000"/>
  <p:notesSz cx="6858000" cy="9144000"/>
  <p:embeddedFontLst>
    <p:embeddedFont>
      <p:font typeface="Georgia" panose="02040502050405020303" pitchFamily="18" charset="0"/>
      <p:regular r:id="rId45"/>
      <p:bold r:id="rId46"/>
      <p:italic r:id="rId47"/>
      <p:boldItalic r:id="rId48"/>
    </p:embeddedFont>
    <p:embeddedFont>
      <p:font typeface="Lora" pitchFamily="2"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B79446-3912-780D-7676-958E2B700A86}" v="1" dt="2024-12-16T18:30:53.618"/>
  </p1510:revLst>
</p1510:revInfo>
</file>

<file path=ppt/tableStyles.xml><?xml version="1.0" encoding="utf-8"?>
<a:tblStyleLst xmlns:a="http://schemas.openxmlformats.org/drawingml/2006/main" def="{4F1DA9AF-59C2-4B3D-A037-C1F4CE1A52FA}">
  <a:tblStyle styleId="{4F1DA9AF-59C2-4B3D-A037-C1F4CE1A52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ath H.M.R.K it20665548" userId="S::it20665548@my.sliit.lk::04c7b7e8-f093-4588-86a4-9c60fb3259d6" providerId="AD" clId="Web-{ADE7CF09-A8CB-7061-89E6-968C09D8B313}"/>
    <pc:docChg chg="modSld">
      <pc:chgData name="Herath H.M.R.K it20665548" userId="S::it20665548@my.sliit.lk::04c7b7e8-f093-4588-86a4-9c60fb3259d6" providerId="AD" clId="Web-{ADE7CF09-A8CB-7061-89E6-968C09D8B313}" dt="2024-12-08T19:41:54.925" v="4" actId="20577"/>
      <pc:docMkLst>
        <pc:docMk/>
      </pc:docMkLst>
      <pc:sldChg chg="modSp">
        <pc:chgData name="Herath H.M.R.K it20665548" userId="S::it20665548@my.sliit.lk::04c7b7e8-f093-4588-86a4-9c60fb3259d6" providerId="AD" clId="Web-{ADE7CF09-A8CB-7061-89E6-968C09D8B313}" dt="2024-12-08T19:41:54.925" v="4" actId="20577"/>
        <pc:sldMkLst>
          <pc:docMk/>
          <pc:sldMk cId="0" sldId="293"/>
        </pc:sldMkLst>
        <pc:spChg chg="mod">
          <ac:chgData name="Herath H.M.R.K it20665548" userId="S::it20665548@my.sliit.lk::04c7b7e8-f093-4588-86a4-9c60fb3259d6" providerId="AD" clId="Web-{ADE7CF09-A8CB-7061-89E6-968C09D8B313}" dt="2024-12-08T19:41:54.925" v="4" actId="20577"/>
          <ac:spMkLst>
            <pc:docMk/>
            <pc:sldMk cId="0" sldId="293"/>
            <ac:spMk id="610" creationId="{00000000-0000-0000-0000-000000000000}"/>
          </ac:spMkLst>
        </pc:spChg>
      </pc:sldChg>
    </pc:docChg>
  </pc:docChgLst>
  <pc:docChgLst>
    <pc:chgData clId="Web-{2FB79446-3912-780D-7676-958E2B700A86}"/>
    <pc:docChg chg="modSld">
      <pc:chgData name="" userId="" providerId="" clId="Web-{2FB79446-3912-780D-7676-958E2B700A86}" dt="2024-12-16T18:30:53.618" v="0" actId="1076"/>
      <pc:docMkLst>
        <pc:docMk/>
      </pc:docMkLst>
      <pc:sldChg chg="modSp">
        <pc:chgData name="" userId="" providerId="" clId="Web-{2FB79446-3912-780D-7676-958E2B700A86}" dt="2024-12-16T18:30:53.618" v="0" actId="1076"/>
        <pc:sldMkLst>
          <pc:docMk/>
          <pc:sldMk cId="0" sldId="256"/>
        </pc:sldMkLst>
        <pc:spChg chg="mod">
          <ac:chgData name="" userId="" providerId="" clId="Web-{2FB79446-3912-780D-7676-958E2B700A86}" dt="2024-12-16T18:30:53.618" v="0" actId="1076"/>
          <ac:spMkLst>
            <pc:docMk/>
            <pc:sldMk cId="0" sldId="256"/>
            <ac:spMk id="8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5bb71bb3_1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5bb71bb3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a5bb71bb3_1_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fa5bb71bb3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fa5bb71bb3_1_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fa5bb71bb3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fa5bb71bb3_1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fa5bb71bb3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fa5bb71bb3_1_3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fa5bb71bb3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fa5bb71bb3_1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fa5bb71bb3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fa5bb71bb3_1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fa5bb71bb3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fa5bb71bb3_1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fa5bb71bb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a5bb71bb3_1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fa5bb71bb3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fa5bb71bb3_1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fa5bb71bb3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a5bb71bb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a5bb71b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fa5bb71bb3_1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fa5bb71bb3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fa5bb71bb3_1_2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fa5bb71bb3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fa5bb71bb3_1_2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fa5bb71bb3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fa5bb71bb3_1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fa5bb71bb3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fa5bb71bb3_1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fa5bb71bb3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fa5bb71bb3_1_2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fa5bb71bb3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fa5bb71bb3_1_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fa5bb71bb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fa5bb71bb3_1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fa5bb71bb3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fa5bb71bb3_1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fa5bb71bb3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fa5bb71bb3_1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fa5bb71bb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fa5bb71bb3_1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fa5bb71bb3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0aed0322b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0aed0322b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fa5bb71bb3_1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fa5bb71bb3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fa5bb71bb3_1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fa5bb71bb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fa5bb71bb3_1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fa5bb71bb3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fa5bb71bb3_1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fa5bb71bb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fa5bb71bb3_1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fa5bb71bb3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fa5bb71bb3_1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fa5bb71bb3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fa5bb71bb3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fa5bb71bb3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b71bb3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b71bb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a5bb71bb3_1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fa5bb71bb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5bb71bb3_1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5bb71bb3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a5bb71bb3_1_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a5bb71bb3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0.png"/><Relationship Id="rId7"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eprints.utm.my/99588/1/YapYoonHengMSKE2022.pdf" TargetMode="External"/><Relationship Id="rId4" Type="http://schemas.openxmlformats.org/officeDocument/2006/relationships/hyperlink" Target="https://doi.org/10.15406/mojfpt.2021.09.0025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link.springer.com/chapter/10.1007/978-3-319-11310-4_35" TargetMode="External"/><Relationship Id="rId4" Type="http://schemas.openxmlformats.org/officeDocument/2006/relationships/hyperlink" Target="https://www.sciencedirect.com/science/article/abs/pii/S014193311930705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www.sciencedirect.com/science/article/pii/S1877050920306906" TargetMode="External"/><Relationship Id="rId4" Type="http://schemas.openxmlformats.org/officeDocument/2006/relationships/hyperlink" Target="https://www.sciencedirect.com/science/article/pii/S016816992030205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91000"/>
          </a:blip>
          <a:stretch>
            <a:fillRect/>
          </a:stretch>
        </a:blipFill>
        <a:effectLst/>
      </p:bgPr>
    </p:bg>
    <p:spTree>
      <p:nvGrpSpPr>
        <p:cNvPr id="1" name="Shape 83"/>
        <p:cNvGrpSpPr/>
        <p:nvPr/>
      </p:nvGrpSpPr>
      <p:grpSpPr>
        <a:xfrm>
          <a:off x="0" y="0"/>
          <a:ext cx="0" cy="0"/>
          <a:chOff x="0" y="0"/>
          <a:chExt cx="0" cy="0"/>
        </a:xfrm>
      </p:grpSpPr>
      <p:sp>
        <p:nvSpPr>
          <p:cNvPr id="84" name="Google Shape;84;p13"/>
          <p:cNvSpPr/>
          <p:nvPr/>
        </p:nvSpPr>
        <p:spPr>
          <a:xfrm>
            <a:off x="1282859" y="-7764069"/>
            <a:ext cx="12192000" cy="6869792"/>
          </a:xfrm>
          <a:prstGeom prst="rect">
            <a:avLst/>
          </a:prstGeom>
          <a:blipFill rotWithShape="1">
            <a:blip r:embed="rId4">
              <a:alphaModFix amt="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85" name="Google Shape;85;p13"/>
          <p:cNvSpPr/>
          <p:nvPr/>
        </p:nvSpPr>
        <p:spPr>
          <a:xfrm>
            <a:off x="0" y="0"/>
            <a:ext cx="1727200" cy="1600200"/>
          </a:xfrm>
          <a:custGeom>
            <a:avLst/>
            <a:gdLst/>
            <a:ahLst/>
            <a:cxnLst/>
            <a:rect l="l" t="t" r="r" b="b"/>
            <a:pathLst>
              <a:path w="2590800" h="2400300" extrusionOk="0">
                <a:moveTo>
                  <a:pt x="0" y="0"/>
                </a:moveTo>
                <a:lnTo>
                  <a:pt x="2374974" y="0"/>
                </a:lnTo>
                <a:lnTo>
                  <a:pt x="2397664" y="37350"/>
                </a:lnTo>
                <a:cubicBezTo>
                  <a:pt x="2520836" y="264087"/>
                  <a:pt x="2590800" y="523923"/>
                  <a:pt x="2590800" y="800100"/>
                </a:cubicBezTo>
                <a:cubicBezTo>
                  <a:pt x="2590800" y="1683866"/>
                  <a:pt x="1874366" y="2400300"/>
                  <a:pt x="990600" y="2400300"/>
                </a:cubicBezTo>
                <a:cubicBezTo>
                  <a:pt x="659188" y="2400300"/>
                  <a:pt x="351307" y="2299552"/>
                  <a:pt x="95913" y="2127011"/>
                </a:cubicBezTo>
                <a:lnTo>
                  <a:pt x="0" y="2055289"/>
                </a:lnTo>
                <a:lnTo>
                  <a:pt x="0" y="0"/>
                </a:ln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6" name="Google Shape;86;p13"/>
          <p:cNvSpPr/>
          <p:nvPr/>
        </p:nvSpPr>
        <p:spPr>
          <a:xfrm>
            <a:off x="10680700" y="5257800"/>
            <a:ext cx="1524000" cy="1600200"/>
          </a:xfrm>
          <a:custGeom>
            <a:avLst/>
            <a:gdLst/>
            <a:ahLst/>
            <a:cxnLst/>
            <a:rect l="l" t="t" r="r" b="b"/>
            <a:pathLst>
              <a:path w="2286000" h="2400300" extrusionOk="0">
                <a:moveTo>
                  <a:pt x="1600200" y="0"/>
                </a:moveTo>
                <a:cubicBezTo>
                  <a:pt x="1821142" y="0"/>
                  <a:pt x="2031624" y="44777"/>
                  <a:pt x="2223070" y="125752"/>
                </a:cubicBezTo>
                <a:lnTo>
                  <a:pt x="2286000" y="156067"/>
                </a:lnTo>
                <a:lnTo>
                  <a:pt x="2286000" y="2400300"/>
                </a:lnTo>
                <a:lnTo>
                  <a:pt x="215826" y="2400300"/>
                </a:lnTo>
                <a:lnTo>
                  <a:pt x="193136" y="2362950"/>
                </a:lnTo>
                <a:cubicBezTo>
                  <a:pt x="69964" y="2136213"/>
                  <a:pt x="0" y="1876377"/>
                  <a:pt x="0" y="1600200"/>
                </a:cubicBezTo>
                <a:cubicBezTo>
                  <a:pt x="0" y="716434"/>
                  <a:pt x="716434" y="0"/>
                  <a:pt x="1600200" y="0"/>
                </a:cubicBez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7" name="Google Shape;87;p13"/>
          <p:cNvSpPr/>
          <p:nvPr/>
        </p:nvSpPr>
        <p:spPr>
          <a:xfrm>
            <a:off x="-2" y="5144729"/>
            <a:ext cx="1727200" cy="1732935"/>
          </a:xfrm>
          <a:custGeom>
            <a:avLst/>
            <a:gdLst/>
            <a:ahLst/>
            <a:cxnLst/>
            <a:rect l="l" t="t" r="r" b="b"/>
            <a:pathLst>
              <a:path w="2590800" h="2599403" extrusionOk="0">
                <a:moveTo>
                  <a:pt x="990600" y="0"/>
                </a:moveTo>
                <a:cubicBezTo>
                  <a:pt x="1874366" y="0"/>
                  <a:pt x="2590800" y="716434"/>
                  <a:pt x="2590800" y="1600200"/>
                </a:cubicBezTo>
                <a:cubicBezTo>
                  <a:pt x="2590800" y="1931612"/>
                  <a:pt x="2490052" y="2239493"/>
                  <a:pt x="2317511" y="2494887"/>
                </a:cubicBezTo>
                <a:lnTo>
                  <a:pt x="2239356" y="2599403"/>
                </a:lnTo>
                <a:lnTo>
                  <a:pt x="0" y="2599403"/>
                </a:lnTo>
                <a:lnTo>
                  <a:pt x="0" y="345012"/>
                </a:lnTo>
                <a:lnTo>
                  <a:pt x="95913" y="273289"/>
                </a:lnTo>
                <a:cubicBezTo>
                  <a:pt x="351307" y="100749"/>
                  <a:pt x="659188" y="0"/>
                  <a:pt x="990600" y="0"/>
                </a:cubicBez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8" name="Google Shape;88;p13"/>
          <p:cNvSpPr/>
          <p:nvPr/>
        </p:nvSpPr>
        <p:spPr>
          <a:xfrm>
            <a:off x="1016000" y="4902200"/>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9" name="Google Shape;89;p13"/>
          <p:cNvSpPr/>
          <p:nvPr/>
        </p:nvSpPr>
        <p:spPr>
          <a:xfrm>
            <a:off x="5356124" y="2260600"/>
            <a:ext cx="1479753" cy="558800"/>
          </a:xfrm>
          <a:custGeom>
            <a:avLst/>
            <a:gdLst/>
            <a:ahLst/>
            <a:cxnLst/>
            <a:rect l="l" t="t" r="r" b="b"/>
            <a:pathLst>
              <a:path w="2219630" h="838200" extrusionOk="0">
                <a:moveTo>
                  <a:pt x="419100" y="0"/>
                </a:moveTo>
                <a:cubicBezTo>
                  <a:pt x="534831" y="0"/>
                  <a:pt x="639606" y="46909"/>
                  <a:pt x="715448" y="122752"/>
                </a:cubicBezTo>
                <a:lnTo>
                  <a:pt x="764457" y="182151"/>
                </a:lnTo>
                <a:lnTo>
                  <a:pt x="813466" y="122752"/>
                </a:lnTo>
                <a:cubicBezTo>
                  <a:pt x="889308" y="46909"/>
                  <a:pt x="994083" y="0"/>
                  <a:pt x="1109815" y="0"/>
                </a:cubicBezTo>
                <a:cubicBezTo>
                  <a:pt x="1225546" y="0"/>
                  <a:pt x="1330321" y="46909"/>
                  <a:pt x="1406164" y="122752"/>
                </a:cubicBezTo>
                <a:lnTo>
                  <a:pt x="1455173" y="182151"/>
                </a:lnTo>
                <a:lnTo>
                  <a:pt x="1504182" y="122752"/>
                </a:lnTo>
                <a:cubicBezTo>
                  <a:pt x="1580024" y="46909"/>
                  <a:pt x="1684799" y="0"/>
                  <a:pt x="1800530" y="0"/>
                </a:cubicBezTo>
                <a:cubicBezTo>
                  <a:pt x="2031993" y="0"/>
                  <a:pt x="2219630" y="187637"/>
                  <a:pt x="2219630" y="419100"/>
                </a:cubicBezTo>
                <a:cubicBezTo>
                  <a:pt x="2219630" y="650563"/>
                  <a:pt x="2031993" y="838200"/>
                  <a:pt x="1800530" y="838200"/>
                </a:cubicBezTo>
                <a:cubicBezTo>
                  <a:pt x="1684799" y="838200"/>
                  <a:pt x="1580024" y="791291"/>
                  <a:pt x="1504182" y="715449"/>
                </a:cubicBezTo>
                <a:lnTo>
                  <a:pt x="1455173" y="656049"/>
                </a:lnTo>
                <a:lnTo>
                  <a:pt x="1406164" y="715449"/>
                </a:lnTo>
                <a:cubicBezTo>
                  <a:pt x="1330321" y="791291"/>
                  <a:pt x="1225546" y="838200"/>
                  <a:pt x="1109815" y="838200"/>
                </a:cubicBezTo>
                <a:cubicBezTo>
                  <a:pt x="994083" y="838200"/>
                  <a:pt x="889308" y="791291"/>
                  <a:pt x="813466" y="715449"/>
                </a:cubicBezTo>
                <a:lnTo>
                  <a:pt x="764457" y="656049"/>
                </a:lnTo>
                <a:lnTo>
                  <a:pt x="715448" y="715449"/>
                </a:lnTo>
                <a:cubicBezTo>
                  <a:pt x="639606" y="791291"/>
                  <a:pt x="534831" y="838200"/>
                  <a:pt x="419100" y="838200"/>
                </a:cubicBezTo>
                <a:cubicBezTo>
                  <a:pt x="187637" y="838200"/>
                  <a:pt x="0" y="650563"/>
                  <a:pt x="0" y="419100"/>
                </a:cubicBezTo>
                <a:cubicBezTo>
                  <a:pt x="0" y="187637"/>
                  <a:pt x="187637" y="0"/>
                  <a:pt x="419100" y="0"/>
                </a:cubicBezTo>
                <a:close/>
              </a:path>
            </a:pathLst>
          </a:custGeom>
          <a:solidFill>
            <a:schemeClr val="accent1">
              <a:alpha val="6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0" name="Google Shape;90;p13"/>
          <p:cNvSpPr/>
          <p:nvPr/>
        </p:nvSpPr>
        <p:spPr>
          <a:xfrm rot="4028150" flipH="1">
            <a:off x="10415137" y="-289955"/>
            <a:ext cx="1953311" cy="2013042"/>
          </a:xfrm>
          <a:custGeom>
            <a:avLst/>
            <a:gdLst/>
            <a:ahLst/>
            <a:cxnLst/>
            <a:rect l="l" t="t" r="r" b="b"/>
            <a:pathLst>
              <a:path w="2929966" h="3019563" extrusionOk="0">
                <a:moveTo>
                  <a:pt x="2929966" y="2309350"/>
                </a:moveTo>
                <a:lnTo>
                  <a:pt x="1956160" y="0"/>
                </a:lnTo>
                <a:lnTo>
                  <a:pt x="140651" y="765564"/>
                </a:lnTo>
                <a:lnTo>
                  <a:pt x="125752" y="796493"/>
                </a:lnTo>
                <a:cubicBezTo>
                  <a:pt x="44777" y="987937"/>
                  <a:pt x="0" y="1198421"/>
                  <a:pt x="0" y="1419363"/>
                </a:cubicBezTo>
                <a:cubicBezTo>
                  <a:pt x="1" y="2303130"/>
                  <a:pt x="716434" y="3019563"/>
                  <a:pt x="1600200" y="3019563"/>
                </a:cubicBezTo>
                <a:cubicBezTo>
                  <a:pt x="2152554" y="3019563"/>
                  <a:pt x="2639543" y="2739706"/>
                  <a:pt x="2927111" y="2314050"/>
                </a:cubicBezTo>
                <a:lnTo>
                  <a:pt x="2929966" y="2309350"/>
                </a:ln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1" name="Google Shape;91;p13"/>
          <p:cNvSpPr/>
          <p:nvPr/>
        </p:nvSpPr>
        <p:spPr>
          <a:xfrm rot="4028150" flipH="1">
            <a:off x="9815399" y="675285"/>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2" name="Google Shape;92;p13"/>
          <p:cNvSpPr txBox="1"/>
          <p:nvPr/>
        </p:nvSpPr>
        <p:spPr>
          <a:xfrm>
            <a:off x="-1318539" y="2126073"/>
            <a:ext cx="15510015" cy="32316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Revolutionizing Tomato Production</a:t>
            </a:r>
            <a:endParaRPr/>
          </a:p>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 and quality assessment using AI</a:t>
            </a:r>
            <a:endParaRPr sz="4800" b="0" i="0" u="none" strike="noStrike" cap="none">
              <a:solidFill>
                <a:schemeClr val="dk1"/>
              </a:solidFill>
              <a:latin typeface="Georgia"/>
              <a:ea typeface="Georgia"/>
              <a:cs typeface="Georgia"/>
              <a:sym typeface="Georgia"/>
            </a:endParaRPr>
          </a:p>
          <a:p>
            <a:pPr marL="0" marR="0" lvl="0" indent="0" algn="l" rtl="0">
              <a:spcBef>
                <a:spcPts val="0"/>
              </a:spcBef>
              <a:spcAft>
                <a:spcPts val="0"/>
              </a:spcAft>
              <a:buNone/>
            </a:pPr>
            <a:br>
              <a:rPr lang="en-US" sz="5400" b="0" i="0" u="none" strike="noStrike" cap="none">
                <a:solidFill>
                  <a:schemeClr val="dk1"/>
                </a:solidFill>
                <a:latin typeface="Georgia"/>
                <a:ea typeface="Georgia"/>
                <a:cs typeface="Georgia"/>
                <a:sym typeface="Georgia"/>
              </a:rPr>
            </a:br>
            <a:endParaRPr sz="5400" b="1">
              <a:solidFill>
                <a:schemeClr val="lt1"/>
              </a:solidFill>
              <a:latin typeface="Montserrat"/>
              <a:ea typeface="Montserrat"/>
              <a:cs typeface="Montserrat"/>
              <a:sym typeface="Montserrat"/>
            </a:endParaRPr>
          </a:p>
        </p:txBody>
      </p:sp>
      <p:sp>
        <p:nvSpPr>
          <p:cNvPr id="93" name="Google Shape;93;p13"/>
          <p:cNvSpPr/>
          <p:nvPr/>
        </p:nvSpPr>
        <p:spPr>
          <a:xfrm rot="-5400000">
            <a:off x="9398550" y="3909400"/>
            <a:ext cx="611100" cy="25059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13"/>
          <p:cNvSpPr txBox="1"/>
          <p:nvPr/>
        </p:nvSpPr>
        <p:spPr>
          <a:xfrm>
            <a:off x="8451156" y="4909003"/>
            <a:ext cx="25994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24-25J-337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0" name="Google Shape;230;p2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1" name="Google Shape;231;p2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2" name="Google Shape;232;p22"/>
          <p:cNvSpPr txBox="1"/>
          <p:nvPr/>
        </p:nvSpPr>
        <p:spPr>
          <a:xfrm>
            <a:off x="3462713" y="388825"/>
            <a:ext cx="5085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233" name="Google Shape;233;p2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34" name="Google Shape;234;p2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graphicFrame>
        <p:nvGraphicFramePr>
          <p:cNvPr id="235" name="Google Shape;235;p22"/>
          <p:cNvGraphicFramePr/>
          <p:nvPr/>
        </p:nvGraphicFramePr>
        <p:xfrm>
          <a:off x="639825" y="1204113"/>
          <a:ext cx="10245325" cy="4163600"/>
        </p:xfrm>
        <a:graphic>
          <a:graphicData uri="http://schemas.openxmlformats.org/drawingml/2006/table">
            <a:tbl>
              <a:tblPr>
                <a:noFill/>
                <a:tableStyleId>{4F1DA9AF-59C2-4B3D-A037-C1F4CE1A52FA}</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58550">
                <a:tc>
                  <a:txBody>
                    <a:bodyPr/>
                    <a:lstStyle/>
                    <a:p>
                      <a:pPr marL="0" lvl="0" indent="0" algn="l" rtl="0">
                        <a:spcBef>
                          <a:spcPts val="0"/>
                        </a:spcBef>
                        <a:spcAft>
                          <a:spcPts val="0"/>
                        </a:spcAft>
                        <a:buNone/>
                      </a:pPr>
                      <a:r>
                        <a:rPr lang="en-US" sz="2100" b="1">
                          <a:solidFill>
                            <a:schemeClr val="lt1"/>
                          </a:solidFill>
                        </a:rPr>
                        <a:t>Features</a:t>
                      </a:r>
                      <a:endParaRPr sz="21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Proposed Mobile Application</a:t>
                      </a:r>
                      <a:endParaRPr sz="20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          Other apps</a:t>
                      </a:r>
                      <a:endParaRPr sz="2000" b="1">
                        <a:solidFill>
                          <a:schemeClr val="lt1"/>
                        </a:solidFill>
                      </a:endParaRPr>
                    </a:p>
                  </a:txBody>
                  <a:tcPr marL="91425" marR="91425" marT="91425" marB="91425"/>
                </a:tc>
                <a:extLst>
                  <a:ext uri="{0D108BD9-81ED-4DB2-BD59-A6C34878D82A}">
                    <a16:rowId xmlns:a16="http://schemas.microsoft.com/office/drawing/2014/main" val="10000"/>
                  </a:ext>
                </a:extLst>
              </a:tr>
              <a:tr h="658550">
                <a:tc>
                  <a:txBody>
                    <a:bodyPr/>
                    <a:lstStyle/>
                    <a:p>
                      <a:pPr marL="0" lvl="0" indent="0" algn="l" rtl="0">
                        <a:spcBef>
                          <a:spcPts val="0"/>
                        </a:spcBef>
                        <a:spcAft>
                          <a:spcPts val="0"/>
                        </a:spcAft>
                        <a:buNone/>
                      </a:pPr>
                      <a:r>
                        <a:rPr lang="en-US" sz="1800">
                          <a:solidFill>
                            <a:schemeClr val="lt1"/>
                          </a:solidFill>
                        </a:rPr>
                        <a:t>Mobile App</a:t>
                      </a:r>
                      <a:endParaRPr sz="18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t>✅</a:t>
                      </a:r>
                      <a:endParaRPr sz="3300"/>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extLst>
                  <a:ext uri="{0D108BD9-81ED-4DB2-BD59-A6C34878D82A}">
                    <a16:rowId xmlns:a16="http://schemas.microsoft.com/office/drawing/2014/main" val="10001"/>
                  </a:ext>
                </a:extLst>
              </a:tr>
              <a:tr h="658550">
                <a:tc>
                  <a:txBody>
                    <a:bodyPr/>
                    <a:lstStyle/>
                    <a:p>
                      <a:pPr marL="0" lvl="0" indent="0" algn="l" rtl="0">
                        <a:spcBef>
                          <a:spcPts val="0"/>
                        </a:spcBef>
                        <a:spcAft>
                          <a:spcPts val="0"/>
                        </a:spcAft>
                        <a:buNone/>
                      </a:pPr>
                      <a:r>
                        <a:rPr lang="en-US" sz="1900">
                          <a:solidFill>
                            <a:schemeClr val="lt1"/>
                          </a:solidFill>
                        </a:rPr>
                        <a:t>Input Image </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t> ❌</a:t>
                      </a:r>
                      <a:endParaRPr sz="2900"/>
                    </a:p>
                  </a:txBody>
                  <a:tcPr marL="91425" marR="91425" marT="91425" marB="91425"/>
                </a:tc>
                <a:extLst>
                  <a:ext uri="{0D108BD9-81ED-4DB2-BD59-A6C34878D82A}">
                    <a16:rowId xmlns:a16="http://schemas.microsoft.com/office/drawing/2014/main" val="10002"/>
                  </a:ext>
                </a:extLst>
              </a:tr>
              <a:tr h="658550">
                <a:tc>
                  <a:txBody>
                    <a:bodyPr/>
                    <a:lstStyle/>
                    <a:p>
                      <a:pPr marL="0" lvl="0" indent="0" algn="l" rtl="0">
                        <a:spcBef>
                          <a:spcPts val="0"/>
                        </a:spcBef>
                        <a:spcAft>
                          <a:spcPts val="0"/>
                        </a:spcAft>
                        <a:buNone/>
                      </a:pPr>
                      <a:r>
                        <a:rPr lang="en-US" sz="1900">
                          <a:solidFill>
                            <a:schemeClr val="lt1"/>
                          </a:solidFill>
                        </a:rPr>
                        <a:t>Identify Harvesting Time</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3"/>
                  </a:ext>
                </a:extLst>
              </a:tr>
              <a:tr h="658550">
                <a:tc>
                  <a:txBody>
                    <a:bodyPr/>
                    <a:lstStyle/>
                    <a:p>
                      <a:pPr marL="0" lvl="0" indent="0" algn="l" rtl="0">
                        <a:spcBef>
                          <a:spcPts val="0"/>
                        </a:spcBef>
                        <a:spcAft>
                          <a:spcPts val="0"/>
                        </a:spcAft>
                        <a:buNone/>
                      </a:pPr>
                      <a:r>
                        <a:rPr lang="en-US" sz="1900">
                          <a:solidFill>
                            <a:schemeClr val="lt1"/>
                          </a:solidFill>
                        </a:rPr>
                        <a:t>Identify Tomato Stages</a:t>
                      </a:r>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4"/>
                  </a:ext>
                </a:extLst>
              </a:tr>
              <a:tr h="658550">
                <a:tc>
                  <a:txBody>
                    <a:bodyPr/>
                    <a:lstStyle/>
                    <a:p>
                      <a:pPr marL="0" lvl="0" indent="0" algn="l" rtl="0">
                        <a:spcBef>
                          <a:spcPts val="0"/>
                        </a:spcBef>
                        <a:spcAft>
                          <a:spcPts val="0"/>
                        </a:spcAft>
                        <a:buNone/>
                      </a:pPr>
                      <a:r>
                        <a:rPr lang="en-US" sz="1900">
                          <a:solidFill>
                            <a:schemeClr val="lt1"/>
                          </a:solidFill>
                        </a:rPr>
                        <a:t>Focused Content</a:t>
                      </a:r>
                      <a:endParaRPr sz="1900">
                        <a:solidFill>
                          <a:schemeClr val="lt1"/>
                        </a:solidFill>
                      </a:endParaRPr>
                    </a:p>
                    <a:p>
                      <a:pPr marL="0" lvl="0" indent="0" algn="l" rtl="0">
                        <a:spcBef>
                          <a:spcPts val="0"/>
                        </a:spcBef>
                        <a:spcAft>
                          <a:spcPts val="0"/>
                        </a:spcAft>
                        <a:buNone/>
                      </a:pP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236" name="Google Shape;236;p22"/>
          <p:cNvGraphicFramePr/>
          <p:nvPr/>
        </p:nvGraphicFramePr>
        <p:xfrm>
          <a:off x="639813" y="5367625"/>
          <a:ext cx="10245325" cy="615600"/>
        </p:xfrm>
        <a:graphic>
          <a:graphicData uri="http://schemas.openxmlformats.org/drawingml/2006/table">
            <a:tbl>
              <a:tblPr>
                <a:noFill/>
                <a:tableStyleId>{4F1DA9AF-59C2-4B3D-A037-C1F4CE1A52FA}</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15600">
                <a:tc>
                  <a:txBody>
                    <a:bodyPr/>
                    <a:lstStyle/>
                    <a:p>
                      <a:pPr marL="0" lvl="0" indent="0" algn="l" rtl="0">
                        <a:spcBef>
                          <a:spcPts val="0"/>
                        </a:spcBef>
                        <a:spcAft>
                          <a:spcPts val="0"/>
                        </a:spcAft>
                        <a:buNone/>
                      </a:pPr>
                      <a:r>
                        <a:rPr lang="en-US" sz="1900">
                          <a:solidFill>
                            <a:schemeClr val="lt1"/>
                          </a:solidFill>
                        </a:rPr>
                        <a:t>Device Compatibility</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rgbClr val="00FF00"/>
                          </a:solidFill>
                        </a:rPr>
                        <a:t>            IOS / Android</a:t>
                      </a:r>
                      <a:endParaRPr sz="2000">
                        <a:solidFill>
                          <a:srgbClr val="00FF00"/>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chemeClr val="accent3"/>
                          </a:solidFill>
                        </a:rPr>
                        <a:t>      </a:t>
                      </a:r>
                      <a:r>
                        <a:rPr lang="en-US" sz="2000">
                          <a:solidFill>
                            <a:srgbClr val="00FF00"/>
                          </a:solidFill>
                        </a:rPr>
                        <a:t>Android</a:t>
                      </a:r>
                      <a:endParaRPr sz="2600">
                        <a:solidFill>
                          <a:srgbClr val="00FF00"/>
                        </a:solidFill>
                        <a:highlight>
                          <a:srgbClr val="00FF00"/>
                        </a:highlight>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2" name="Google Shape;242;p2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3" name="Google Shape;243;p2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244;p23"/>
          <p:cNvSpPr txBox="1"/>
          <p:nvPr/>
        </p:nvSpPr>
        <p:spPr>
          <a:xfrm>
            <a:off x="2404125" y="349700"/>
            <a:ext cx="6986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245" name="Google Shape;245;p2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46" name="Google Shape;246;p2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47" name="Google Shape;247;p23"/>
          <p:cNvSpPr txBox="1"/>
          <p:nvPr/>
        </p:nvSpPr>
        <p:spPr>
          <a:xfrm>
            <a:off x="897850" y="965300"/>
            <a:ext cx="9698400" cy="543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a:ea typeface="Montserrat"/>
                <a:cs typeface="Montserrat"/>
                <a:sym typeface="Montserrat"/>
              </a:rPr>
              <a:t>Main Objective</a:t>
            </a:r>
            <a:endParaRPr sz="25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Develop a mobile application to identify the best time to harvest tomatoes.</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As well as the stages of ripeness and the time period during which they should be harvested.</a:t>
            </a: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r>
              <a:rPr lang="en-US" sz="2500">
                <a:solidFill>
                  <a:schemeClr val="lt1"/>
                </a:solidFill>
                <a:latin typeface="Montserrat"/>
                <a:ea typeface="Montserrat"/>
                <a:cs typeface="Montserrat"/>
                <a:sym typeface="Montserrat"/>
              </a:rPr>
              <a:t>Sub Objective</a:t>
            </a:r>
            <a:endParaRPr sz="25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Create user friendly</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Interactive mobile application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limited resource utilization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Add real time images to recognize tomatoes ripeness stages and harvesting time</a:t>
            </a: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3" name="Google Shape;253;p2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4" name="Google Shape;254;p2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2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256" name="Google Shape;256;p2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57" name="Google Shape;257;p2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58" name="Google Shape;258;p24"/>
          <p:cNvSpPr txBox="1"/>
          <p:nvPr/>
        </p:nvSpPr>
        <p:spPr>
          <a:xfrm>
            <a:off x="944975" y="1410500"/>
            <a:ext cx="10047300" cy="47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59" name="Google Shape;259;p24"/>
          <p:cNvPicPr preferRelativeResize="0"/>
          <p:nvPr/>
        </p:nvPicPr>
        <p:blipFill>
          <a:blip r:embed="rId4">
            <a:alphaModFix/>
          </a:blip>
          <a:stretch>
            <a:fillRect/>
          </a:stretch>
        </p:blipFill>
        <p:spPr>
          <a:xfrm>
            <a:off x="1061160" y="1155950"/>
            <a:ext cx="9814938" cy="5091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5" name="Google Shape;265;p2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6" name="Google Shape;266;p2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7" name="Google Shape;267;p2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268" name="Google Shape;268;p2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69" name="Google Shape;269;p2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70" name="Google Shape;270;p25"/>
          <p:cNvSpPr txBox="1"/>
          <p:nvPr/>
        </p:nvSpPr>
        <p:spPr>
          <a:xfrm>
            <a:off x="965825" y="2015025"/>
            <a:ext cx="2292900" cy="15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71" name="Google Shape;271;p25"/>
          <p:cNvPicPr preferRelativeResize="0"/>
          <p:nvPr/>
        </p:nvPicPr>
        <p:blipFill>
          <a:blip r:embed="rId4">
            <a:alphaModFix/>
          </a:blip>
          <a:stretch>
            <a:fillRect/>
          </a:stretch>
        </p:blipFill>
        <p:spPr>
          <a:xfrm>
            <a:off x="5769363" y="3929900"/>
            <a:ext cx="1339102" cy="1469701"/>
          </a:xfrm>
          <a:prstGeom prst="rect">
            <a:avLst/>
          </a:prstGeom>
          <a:noFill/>
          <a:ln>
            <a:noFill/>
          </a:ln>
        </p:spPr>
      </p:pic>
      <p:pic>
        <p:nvPicPr>
          <p:cNvPr id="272" name="Google Shape;272;p25"/>
          <p:cNvPicPr preferRelativeResize="0"/>
          <p:nvPr/>
        </p:nvPicPr>
        <p:blipFill>
          <a:blip r:embed="rId5">
            <a:alphaModFix/>
          </a:blip>
          <a:stretch>
            <a:fillRect/>
          </a:stretch>
        </p:blipFill>
        <p:spPr>
          <a:xfrm>
            <a:off x="3847312" y="3875263"/>
            <a:ext cx="2068749" cy="1363251"/>
          </a:xfrm>
          <a:prstGeom prst="rect">
            <a:avLst/>
          </a:prstGeom>
          <a:noFill/>
          <a:ln>
            <a:noFill/>
          </a:ln>
        </p:spPr>
      </p:pic>
      <p:sp>
        <p:nvSpPr>
          <p:cNvPr id="273" name="Google Shape;273;p25"/>
          <p:cNvSpPr txBox="1"/>
          <p:nvPr/>
        </p:nvSpPr>
        <p:spPr>
          <a:xfrm>
            <a:off x="434475" y="1750850"/>
            <a:ext cx="2068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Mobile App</a:t>
            </a:r>
            <a:endParaRPr sz="2200" b="1">
              <a:solidFill>
                <a:schemeClr val="lt1"/>
              </a:solidFill>
              <a:latin typeface="Montserrat"/>
              <a:ea typeface="Montserrat"/>
              <a:cs typeface="Montserrat"/>
              <a:sym typeface="Montserrat"/>
            </a:endParaRPr>
          </a:p>
        </p:txBody>
      </p:sp>
      <p:pic>
        <p:nvPicPr>
          <p:cNvPr id="274" name="Google Shape;274;p25"/>
          <p:cNvPicPr preferRelativeResize="0"/>
          <p:nvPr/>
        </p:nvPicPr>
        <p:blipFill>
          <a:blip r:embed="rId6">
            <a:alphaModFix/>
          </a:blip>
          <a:stretch>
            <a:fillRect/>
          </a:stretch>
        </p:blipFill>
        <p:spPr>
          <a:xfrm>
            <a:off x="494849" y="4920450"/>
            <a:ext cx="1461396" cy="974026"/>
          </a:xfrm>
          <a:prstGeom prst="rect">
            <a:avLst/>
          </a:prstGeom>
          <a:noFill/>
          <a:ln>
            <a:noFill/>
          </a:ln>
          <a:effectLst>
            <a:outerShdw blurRad="57150" dist="19050" dir="10140000" algn="bl" rotWithShape="0">
              <a:schemeClr val="lt1">
                <a:alpha val="99000"/>
              </a:schemeClr>
            </a:outerShdw>
          </a:effectLst>
        </p:spPr>
      </p:pic>
      <p:pic>
        <p:nvPicPr>
          <p:cNvPr id="275" name="Google Shape;275;p25"/>
          <p:cNvPicPr preferRelativeResize="0"/>
          <p:nvPr/>
        </p:nvPicPr>
        <p:blipFill>
          <a:blip r:embed="rId7">
            <a:alphaModFix/>
          </a:blip>
          <a:stretch>
            <a:fillRect/>
          </a:stretch>
        </p:blipFill>
        <p:spPr>
          <a:xfrm>
            <a:off x="494850" y="2450248"/>
            <a:ext cx="1948050" cy="974025"/>
          </a:xfrm>
          <a:prstGeom prst="rect">
            <a:avLst/>
          </a:prstGeom>
          <a:noFill/>
          <a:ln>
            <a:noFill/>
          </a:ln>
        </p:spPr>
      </p:pic>
      <p:pic>
        <p:nvPicPr>
          <p:cNvPr id="276" name="Google Shape;276;p25"/>
          <p:cNvPicPr preferRelativeResize="0"/>
          <p:nvPr/>
        </p:nvPicPr>
        <p:blipFill>
          <a:blip r:embed="rId8">
            <a:alphaModFix/>
          </a:blip>
          <a:stretch>
            <a:fillRect/>
          </a:stretch>
        </p:blipFill>
        <p:spPr>
          <a:xfrm>
            <a:off x="494850" y="3567070"/>
            <a:ext cx="1269500" cy="1210575"/>
          </a:xfrm>
          <a:prstGeom prst="rect">
            <a:avLst/>
          </a:prstGeom>
          <a:noFill/>
          <a:ln>
            <a:noFill/>
          </a:ln>
        </p:spPr>
      </p:pic>
      <p:sp>
        <p:nvSpPr>
          <p:cNvPr id="277" name="Google Shape;277;p25"/>
          <p:cNvSpPr txBox="1"/>
          <p:nvPr/>
        </p:nvSpPr>
        <p:spPr>
          <a:xfrm>
            <a:off x="1784275" y="392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278" name="Google Shape;278;p25"/>
          <p:cNvSpPr txBox="1"/>
          <p:nvPr/>
        </p:nvSpPr>
        <p:spPr>
          <a:xfrm>
            <a:off x="5210475" y="1906300"/>
            <a:ext cx="42399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Image Recognition and Machine Learning</a:t>
            </a:r>
            <a:endParaRPr sz="2200" b="1">
              <a:solidFill>
                <a:schemeClr val="lt1"/>
              </a:solidFill>
              <a:latin typeface="Montserrat"/>
              <a:ea typeface="Montserrat"/>
              <a:cs typeface="Montserrat"/>
              <a:sym typeface="Montserrat"/>
            </a:endParaRPr>
          </a:p>
        </p:txBody>
      </p:sp>
      <p:pic>
        <p:nvPicPr>
          <p:cNvPr id="279" name="Google Shape;279;p25"/>
          <p:cNvPicPr preferRelativeResize="0"/>
          <p:nvPr/>
        </p:nvPicPr>
        <p:blipFill>
          <a:blip r:embed="rId9">
            <a:alphaModFix/>
          </a:blip>
          <a:stretch>
            <a:fillRect/>
          </a:stretch>
        </p:blipFill>
        <p:spPr>
          <a:xfrm>
            <a:off x="5412125" y="2675800"/>
            <a:ext cx="2499405" cy="974026"/>
          </a:xfrm>
          <a:prstGeom prst="rect">
            <a:avLst/>
          </a:prstGeom>
          <a:noFill/>
          <a:ln>
            <a:noFill/>
          </a:ln>
        </p:spPr>
      </p:pic>
      <p:pic>
        <p:nvPicPr>
          <p:cNvPr id="280" name="Google Shape;280;p25"/>
          <p:cNvPicPr preferRelativeResize="0"/>
          <p:nvPr/>
        </p:nvPicPr>
        <p:blipFill>
          <a:blip r:embed="rId10">
            <a:alphaModFix/>
          </a:blip>
          <a:stretch>
            <a:fillRect/>
          </a:stretch>
        </p:blipFill>
        <p:spPr>
          <a:xfrm>
            <a:off x="7244363" y="3502638"/>
            <a:ext cx="2146475" cy="2108500"/>
          </a:xfrm>
          <a:prstGeom prst="rect">
            <a:avLst/>
          </a:prstGeom>
          <a:noFill/>
          <a:ln>
            <a:noFill/>
          </a:ln>
        </p:spPr>
      </p:pic>
      <p:sp>
        <p:nvSpPr>
          <p:cNvPr id="281" name="Google Shape;281;p25"/>
          <p:cNvSpPr txBox="1"/>
          <p:nvPr/>
        </p:nvSpPr>
        <p:spPr>
          <a:xfrm>
            <a:off x="4092575" y="5454425"/>
            <a:ext cx="19482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Montserrat"/>
                <a:ea typeface="Montserrat"/>
                <a:cs typeface="Montserrat"/>
                <a:sym typeface="Montserrat"/>
              </a:rPr>
              <a:t>TensorFlow</a:t>
            </a:r>
            <a:endParaRPr>
              <a:solidFill>
                <a:schemeClr val="dk1"/>
              </a:solidFill>
              <a:latin typeface="Montserrat"/>
              <a:ea typeface="Montserrat"/>
              <a:cs typeface="Montserrat"/>
              <a:sym typeface="Montserrat"/>
            </a:endParaRPr>
          </a:p>
        </p:txBody>
      </p:sp>
      <p:pic>
        <p:nvPicPr>
          <p:cNvPr id="282" name="Google Shape;282;p25"/>
          <p:cNvPicPr preferRelativeResize="0"/>
          <p:nvPr/>
        </p:nvPicPr>
        <p:blipFill>
          <a:blip r:embed="rId11">
            <a:alphaModFix/>
          </a:blip>
          <a:stretch>
            <a:fillRect/>
          </a:stretch>
        </p:blipFill>
        <p:spPr>
          <a:xfrm>
            <a:off x="9153276" y="3780058"/>
            <a:ext cx="1960201" cy="1553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8" name="Google Shape;288;p2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9" name="Google Shape;289;p2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26"/>
          <p:cNvSpPr txBox="1"/>
          <p:nvPr/>
        </p:nvSpPr>
        <p:spPr>
          <a:xfrm>
            <a:off x="3462713" y="51995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291" name="Google Shape;291;p2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92" name="Google Shape;292;p2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93" name="Google Shape;293;p26"/>
          <p:cNvSpPr txBox="1"/>
          <p:nvPr/>
        </p:nvSpPr>
        <p:spPr>
          <a:xfrm>
            <a:off x="1424400" y="1535575"/>
            <a:ext cx="9526200" cy="45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94" name="Google Shape;294;p26"/>
          <p:cNvSpPr txBox="1"/>
          <p:nvPr/>
        </p:nvSpPr>
        <p:spPr>
          <a:xfrm>
            <a:off x="840750" y="1410500"/>
            <a:ext cx="10276500" cy="48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95" name="Google Shape;295;p26"/>
          <p:cNvPicPr preferRelativeResize="0"/>
          <p:nvPr/>
        </p:nvPicPr>
        <p:blipFill>
          <a:blip r:embed="rId4">
            <a:alphaModFix/>
          </a:blip>
          <a:stretch>
            <a:fillRect/>
          </a:stretch>
        </p:blipFill>
        <p:spPr>
          <a:xfrm>
            <a:off x="453425" y="1271600"/>
            <a:ext cx="10276500" cy="483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1" name="Google Shape;301;p2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2" name="Google Shape;302;p2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27"/>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304" name="Google Shape;304;p2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05" name="Google Shape;305;p2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306" name="Google Shape;306;p27"/>
          <p:cNvSpPr txBox="1"/>
          <p:nvPr/>
        </p:nvSpPr>
        <p:spPr>
          <a:xfrm>
            <a:off x="403000" y="1493900"/>
            <a:ext cx="10672500" cy="45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307" name="Google Shape;307;p27"/>
          <p:cNvPicPr preferRelativeResize="0"/>
          <p:nvPr/>
        </p:nvPicPr>
        <p:blipFill>
          <a:blip r:embed="rId4">
            <a:alphaModFix/>
          </a:blip>
          <a:stretch>
            <a:fillRect/>
          </a:stretch>
        </p:blipFill>
        <p:spPr>
          <a:xfrm>
            <a:off x="600500" y="1650050"/>
            <a:ext cx="10277475" cy="369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3" name="Google Shape;313;p2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4" name="Google Shape;314;p2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315;p2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316" name="Google Shape;316;p2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17" name="Google Shape;317;p2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318" name="Google Shape;318;p28"/>
          <p:cNvSpPr txBox="1"/>
          <p:nvPr/>
        </p:nvSpPr>
        <p:spPr>
          <a:xfrm>
            <a:off x="145275" y="1279188"/>
            <a:ext cx="10887600" cy="4655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chemeClr val="lt1"/>
                </a:solidFill>
                <a:latin typeface="Montserrat"/>
                <a:ea typeface="Montserrat"/>
                <a:cs typeface="Montserrat"/>
                <a:sym typeface="Montserrat"/>
              </a:rPr>
              <a:t>[1]“Reducing post-harvest losses in fruits and vegetables for ensuring food security – Case of Sri Lanka,” MOJ Food Processing &amp; Technology, vol. Volume 9, no. Issue 1, Feb. 2021, doi: </a:t>
            </a:r>
            <a:r>
              <a:rPr lang="en-US" sz="1600"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https://doi.org/10.15406/mojfpt.2021.09.00255</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[2]“VPN - Sri Lanka Institute of Information Technology,” Sliit.lk, 2024. https://vpn.sliit.lk/proxy/716c6bb7/https/ieeexplore.ieee.org/document/8574865 (accessed Oct. 14,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[3]“Tomato sps 19_mag_00033,” SlideShare, 2021. https://www.slideshare.net/slideshow/tomato-sps-19mag00033/249728881#26 (accessed Oct. 10,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700">
                <a:solidFill>
                  <a:schemeClr val="dk1"/>
                </a:solidFill>
                <a:latin typeface="Montserrat"/>
                <a:ea typeface="Montserrat"/>
                <a:cs typeface="Montserrat"/>
                <a:sym typeface="Montserrat"/>
              </a:rPr>
              <a:t>‌</a:t>
            </a:r>
            <a:endParaRPr sz="17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[4]Y. H. Yap, “Tomato ripeness detection using deep learning - Universiti Teknologi Malaysia Institutional Repository,” </a:t>
            </a:r>
            <a:r>
              <a:rPr lang="en-US" sz="1600" i="1">
                <a:solidFill>
                  <a:schemeClr val="lt1"/>
                </a:solidFill>
                <a:latin typeface="Montserrat"/>
                <a:ea typeface="Montserrat"/>
                <a:cs typeface="Montserrat"/>
                <a:sym typeface="Montserrat"/>
              </a:rPr>
              <a:t>Eprints.utm.my</a:t>
            </a:r>
            <a:r>
              <a:rPr lang="en-US" sz="1600">
                <a:solidFill>
                  <a:schemeClr val="lt1"/>
                </a:solidFill>
                <a:latin typeface="Montserrat"/>
                <a:ea typeface="Montserrat"/>
                <a:cs typeface="Montserrat"/>
                <a:sym typeface="Montserrat"/>
              </a:rPr>
              <a:t>, 2022, doi: </a:t>
            </a:r>
            <a:r>
              <a:rPr lang="en-US" sz="1600" u="sng">
                <a:solidFill>
                  <a:schemeClr val="hlink"/>
                </a:solidFill>
                <a:latin typeface="Montserrat"/>
                <a:ea typeface="Montserrat"/>
                <a:cs typeface="Montserrat"/>
                <a:sym typeface="Montserrat"/>
                <a:hlinkClick r:id="rId5"/>
              </a:rPr>
              <a:t>http://eprints.utm.my/99588/1/YapYoonHengMSKE2022.pdf</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US" sz="2200">
                <a:solidFill>
                  <a:schemeClr val="lt1"/>
                </a:solidFill>
                <a:latin typeface="Montserrat"/>
                <a:ea typeface="Montserrat"/>
                <a:cs typeface="Montserrat"/>
                <a:sym typeface="Montserrat"/>
              </a:rPr>
              <a:t>‌</a:t>
            </a:r>
            <a:r>
              <a:rPr lang="en-US" sz="1700">
                <a:solidFill>
                  <a:schemeClr val="lt1"/>
                </a:solidFill>
                <a:latin typeface="Calibri"/>
                <a:ea typeface="Calibri"/>
                <a:cs typeface="Calibri"/>
                <a:sym typeface="Calibri"/>
              </a:rPr>
              <a:t>[5]“VPN - Sri Lanka Institute of Information Technology,” </a:t>
            </a:r>
            <a:r>
              <a:rPr lang="en-US" sz="1700" i="1">
                <a:solidFill>
                  <a:schemeClr val="lt1"/>
                </a:solidFill>
                <a:latin typeface="Calibri"/>
                <a:ea typeface="Calibri"/>
                <a:cs typeface="Calibri"/>
                <a:sym typeface="Calibri"/>
              </a:rPr>
              <a:t>Sliit.lk</a:t>
            </a:r>
            <a:r>
              <a:rPr lang="en-US" sz="1700">
                <a:solidFill>
                  <a:schemeClr val="lt1"/>
                </a:solidFill>
                <a:latin typeface="Calibri"/>
                <a:ea typeface="Calibri"/>
                <a:cs typeface="Calibri"/>
                <a:sym typeface="Calibri"/>
              </a:rPr>
              <a:t>, 2024. https://vpn.sliit.lk/proxy/30dfd70f/https/ieeexplore.ieee.org/document/8489814/ (accessed Oct. 08 2024)</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9"/>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4" name="Google Shape;324;p29"/>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325" name="Google Shape;325;p2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326" name="Google Shape;326;p2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327" name="Google Shape;327;p29"/>
          <p:cNvGrpSpPr/>
          <p:nvPr/>
        </p:nvGrpSpPr>
        <p:grpSpPr>
          <a:xfrm>
            <a:off x="3040113" y="3003000"/>
            <a:ext cx="6256200" cy="1438700"/>
            <a:chOff x="5498314" y="3710353"/>
            <a:chExt cx="6256200" cy="1438700"/>
          </a:xfrm>
        </p:grpSpPr>
        <p:sp>
          <p:nvSpPr>
            <p:cNvPr id="328" name="Google Shape;328;p2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20665548|Herath H.M.R.K</a:t>
              </a:r>
              <a:endParaRPr sz="3000" b="1">
                <a:solidFill>
                  <a:schemeClr val="lt1"/>
                </a:solidFill>
                <a:latin typeface="Montserrat"/>
                <a:ea typeface="Montserrat"/>
                <a:cs typeface="Montserrat"/>
                <a:sym typeface="Montserrat"/>
              </a:endParaRPr>
            </a:p>
          </p:txBody>
        </p:sp>
        <p:sp>
          <p:nvSpPr>
            <p:cNvPr id="329" name="Google Shape;329;p2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330" name="Google Shape;330;p2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331" name="Google Shape;331;p2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332" name="Google Shape;332;p2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333" name="Google Shape;333;p29"/>
          <p:cNvPicPr preferRelativeResize="0"/>
          <p:nvPr/>
        </p:nvPicPr>
        <p:blipFill rotWithShape="1">
          <a:blip r:embed="rId5">
            <a:alphaModFix/>
          </a:blip>
          <a:srcRect r="20666" b="19139"/>
          <a:stretch/>
        </p:blipFill>
        <p:spPr>
          <a:xfrm>
            <a:off x="9308100" y="213525"/>
            <a:ext cx="2454900" cy="24816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39" name="Google Shape;339;p3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0" name="Google Shape;340;p3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341;p30"/>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342" name="Google Shape;342;p3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43" name="Google Shape;343;p3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344" name="Google Shape;344;p30"/>
          <p:cNvSpPr txBox="1"/>
          <p:nvPr/>
        </p:nvSpPr>
        <p:spPr>
          <a:xfrm>
            <a:off x="1239325" y="1416850"/>
            <a:ext cx="9260100" cy="456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Extensive research on automated quality grading in agriculture highlights a gap in accurately detecting tomato defects under real-world conditions. Traditional grading relies on manual inspection, which is subjective, inconsistent, and labor-intensive, limiting precision and scalability. Existing automated approaches often fail to account for variations in lighting, background, and subtle defect characteristics.</a:t>
            </a:r>
            <a:endParaRPr sz="18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The proposed AI-based system addresses this gap by:</a:t>
            </a: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Utilizing advanced image processing and machine learning for defect detection.</a:t>
            </a:r>
            <a:endParaRPr sz="1800">
              <a:solidFill>
                <a:schemeClr val="lt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Implementing robust algorithms to handle diverse environmental conditions.</a:t>
            </a:r>
            <a:endParaRPr sz="1800">
              <a:solidFill>
                <a:schemeClr val="lt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Aligning grading with commercial quality standards for consistency.</a:t>
            </a:r>
            <a:endParaRPr sz="18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15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0" name="Google Shape;350;p3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1" name="Google Shape;351;p3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2" name="Google Shape;352;p31"/>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353" name="Google Shape;353;p3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54" name="Google Shape;354;p3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355" name="Google Shape;355;p31"/>
          <p:cNvSpPr txBox="1"/>
          <p:nvPr/>
        </p:nvSpPr>
        <p:spPr>
          <a:xfrm>
            <a:off x="1622250" y="1730175"/>
            <a:ext cx="8581200" cy="4194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How to develop an optimal solution for accurately distinguishing tomato defects from each other?</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Evaluate the severity of detected defects for quality grading.</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To what extent can tomato defects be identified and graded according to commercial standards using machine learning and image processing techniques?</a:t>
            </a:r>
            <a:endParaRPr sz="2200">
              <a:solidFill>
                <a:schemeClr val="lt1"/>
              </a:solidFill>
            </a:endParaRPr>
          </a:p>
          <a:p>
            <a:pPr marL="0" lvl="0" indent="0" algn="l" rtl="0">
              <a:spcBef>
                <a:spcPts val="1200"/>
              </a:spcBef>
              <a:spcAft>
                <a:spcPts val="0"/>
              </a:spcAft>
              <a:buNone/>
            </a:pPr>
            <a:endParaRPr sz="15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4461800" y="389575"/>
            <a:ext cx="2469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u="sng">
                <a:solidFill>
                  <a:schemeClr val="lt1"/>
                </a:solidFill>
                <a:latin typeface="Montserrat"/>
                <a:ea typeface="Montserrat"/>
                <a:cs typeface="Montserrat"/>
                <a:sym typeface="Montserrat"/>
              </a:rPr>
              <a:t>Our Team</a:t>
            </a:r>
            <a:endParaRPr sz="3400" b="1" u="sng">
              <a:solidFill>
                <a:schemeClr val="lt1"/>
              </a:solidFill>
              <a:latin typeface="Montserrat"/>
              <a:ea typeface="Montserrat"/>
              <a:cs typeface="Montserrat"/>
              <a:sym typeface="Montserrat"/>
            </a:endParaRPr>
          </a:p>
        </p:txBody>
      </p:sp>
      <p:sp>
        <p:nvSpPr>
          <p:cNvPr id="100" name="Google Shape;100;p14"/>
          <p:cNvSpPr/>
          <p:nvPr/>
        </p:nvSpPr>
        <p:spPr>
          <a:xfrm>
            <a:off x="4829000"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1" name="Google Shape;101;p14"/>
          <p:cNvSpPr/>
          <p:nvPr/>
        </p:nvSpPr>
        <p:spPr>
          <a:xfrm>
            <a:off x="1815975" y="3940026"/>
            <a:ext cx="1878300" cy="18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2" name="Google Shape;102;p14"/>
          <p:cNvSpPr/>
          <p:nvPr/>
        </p:nvSpPr>
        <p:spPr>
          <a:xfrm>
            <a:off x="7888267"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3" name="Google Shape;103;p14"/>
          <p:cNvSpPr/>
          <p:nvPr/>
        </p:nvSpPr>
        <p:spPr>
          <a:xfrm>
            <a:off x="6170804"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4" name="Google Shape;104;p14"/>
          <p:cNvSpPr/>
          <p:nvPr/>
        </p:nvSpPr>
        <p:spPr>
          <a:xfrm>
            <a:off x="3090795"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5" name="Google Shape;105;p14"/>
          <p:cNvSpPr txBox="1"/>
          <p:nvPr/>
        </p:nvSpPr>
        <p:spPr>
          <a:xfrm>
            <a:off x="2513275" y="2973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Mr. Amila Senarathne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6" name="Google Shape;106;p14"/>
          <p:cNvSpPr txBox="1"/>
          <p:nvPr/>
        </p:nvSpPr>
        <p:spPr>
          <a:xfrm>
            <a:off x="5520000" y="2973475"/>
            <a:ext cx="3481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Dr. Lakmini  Abeywardhana</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Co-Supervisor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7" name="Google Shape;107;p14"/>
          <p:cNvSpPr txBox="1"/>
          <p:nvPr/>
        </p:nvSpPr>
        <p:spPr>
          <a:xfrm>
            <a:off x="1322325" y="5861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20142728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Ranawaka. T. D</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8" name="Google Shape;108;p14"/>
          <p:cNvSpPr txBox="1"/>
          <p:nvPr/>
        </p:nvSpPr>
        <p:spPr>
          <a:xfrm>
            <a:off x="4385825" y="5865175"/>
            <a:ext cx="3583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21013164</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G. D. M. J Samarasinghe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9" name="Google Shape;109;p14"/>
          <p:cNvSpPr txBox="1"/>
          <p:nvPr/>
        </p:nvSpPr>
        <p:spPr>
          <a:xfrm>
            <a:off x="7579113" y="58651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20665548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Herath H.M.R.K</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10" name="Google Shape;110;p14"/>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 name="Google Shape;111;p14"/>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2" name="Google Shape;112;p14"/>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14"/>
          <p:cNvSpPr/>
          <p:nvPr/>
        </p:nvSpPr>
        <p:spPr>
          <a:xfrm rot="4028482" flipH="1">
            <a:off x="11281216" y="5041832"/>
            <a:ext cx="1168464" cy="116846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14" name="Google Shape;114;p14"/>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15" name="Google Shape;115;p14"/>
          <p:cNvPicPr preferRelativeResize="0"/>
          <p:nvPr/>
        </p:nvPicPr>
        <p:blipFill>
          <a:blip r:embed="rId4">
            <a:alphaModFix/>
          </a:blip>
          <a:stretch>
            <a:fillRect/>
          </a:stretch>
        </p:blipFill>
        <p:spPr>
          <a:xfrm>
            <a:off x="10327728" y="4890588"/>
            <a:ext cx="2338612" cy="2338612"/>
          </a:xfrm>
          <a:prstGeom prst="rect">
            <a:avLst/>
          </a:prstGeom>
          <a:noFill/>
          <a:ln>
            <a:noFill/>
          </a:ln>
        </p:spPr>
      </p:pic>
      <p:pic>
        <p:nvPicPr>
          <p:cNvPr id="116" name="Google Shape;116;p14"/>
          <p:cNvPicPr preferRelativeResize="0"/>
          <p:nvPr/>
        </p:nvPicPr>
        <p:blipFill rotWithShape="1">
          <a:blip r:embed="rId5">
            <a:alphaModFix/>
          </a:blip>
          <a:srcRect l="30850" t="22785" r="37844" b="42180"/>
          <a:stretch/>
        </p:blipFill>
        <p:spPr>
          <a:xfrm>
            <a:off x="1815975" y="3953525"/>
            <a:ext cx="1878300" cy="1851300"/>
          </a:xfrm>
          <a:prstGeom prst="ellipse">
            <a:avLst/>
          </a:prstGeom>
          <a:noFill/>
          <a:ln>
            <a:noFill/>
          </a:ln>
        </p:spPr>
      </p:pic>
      <p:pic>
        <p:nvPicPr>
          <p:cNvPr id="117" name="Google Shape;117;p14"/>
          <p:cNvPicPr preferRelativeResize="0"/>
          <p:nvPr/>
        </p:nvPicPr>
        <p:blipFill>
          <a:blip r:embed="rId6">
            <a:alphaModFix/>
          </a:blip>
          <a:stretch>
            <a:fillRect/>
          </a:stretch>
        </p:blipFill>
        <p:spPr>
          <a:xfrm>
            <a:off x="6234425" y="1049425"/>
            <a:ext cx="1734900" cy="1879800"/>
          </a:xfrm>
          <a:prstGeom prst="ellipse">
            <a:avLst/>
          </a:prstGeom>
          <a:noFill/>
          <a:ln>
            <a:noFill/>
          </a:ln>
        </p:spPr>
      </p:pic>
      <p:pic>
        <p:nvPicPr>
          <p:cNvPr id="118" name="Google Shape;118;p14"/>
          <p:cNvPicPr preferRelativeResize="0"/>
          <p:nvPr/>
        </p:nvPicPr>
        <p:blipFill>
          <a:blip r:embed="rId7">
            <a:alphaModFix/>
          </a:blip>
          <a:stretch>
            <a:fillRect/>
          </a:stretch>
        </p:blipFill>
        <p:spPr>
          <a:xfrm>
            <a:off x="3019100" y="1077925"/>
            <a:ext cx="1849800" cy="1851300"/>
          </a:xfrm>
          <a:prstGeom prst="ellipse">
            <a:avLst/>
          </a:prstGeom>
          <a:noFill/>
          <a:ln>
            <a:noFill/>
          </a:ln>
        </p:spPr>
      </p:pic>
      <p:pic>
        <p:nvPicPr>
          <p:cNvPr id="119" name="Google Shape;119;p14"/>
          <p:cNvPicPr preferRelativeResize="0"/>
          <p:nvPr/>
        </p:nvPicPr>
        <p:blipFill rotWithShape="1">
          <a:blip r:embed="rId8">
            <a:alphaModFix/>
          </a:blip>
          <a:srcRect l="20070" t="13786" r="20249" b="48212"/>
          <a:stretch/>
        </p:blipFill>
        <p:spPr>
          <a:xfrm>
            <a:off x="4771550" y="3997075"/>
            <a:ext cx="1849800" cy="1767900"/>
          </a:xfrm>
          <a:prstGeom prst="ellipse">
            <a:avLst/>
          </a:prstGeom>
          <a:noFill/>
          <a:ln>
            <a:noFill/>
          </a:ln>
        </p:spPr>
      </p:pic>
      <p:pic>
        <p:nvPicPr>
          <p:cNvPr id="120" name="Google Shape;120;p14"/>
          <p:cNvPicPr preferRelativeResize="0"/>
          <p:nvPr/>
        </p:nvPicPr>
        <p:blipFill rotWithShape="1">
          <a:blip r:embed="rId9">
            <a:alphaModFix/>
          </a:blip>
          <a:srcRect r="20666" b="19139"/>
          <a:stretch/>
        </p:blipFill>
        <p:spPr>
          <a:xfrm>
            <a:off x="7698625" y="3772475"/>
            <a:ext cx="1924500" cy="1945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1" name="Google Shape;361;p3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2" name="Google Shape;362;p3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3" name="Google Shape;363;p32"/>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364" name="Google Shape;364;p3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65" name="Google Shape;365;p3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366" name="Google Shape;366;p32"/>
          <p:cNvSpPr txBox="1"/>
          <p:nvPr/>
        </p:nvSpPr>
        <p:spPr>
          <a:xfrm>
            <a:off x="943800" y="1396300"/>
            <a:ext cx="10304400" cy="46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lt1"/>
                </a:solidFill>
              </a:rPr>
              <a:t>Manual Grading:</a:t>
            </a:r>
            <a:endParaRPr sz="1800" b="1">
              <a:solidFill>
                <a:schemeClr val="lt1"/>
              </a:solidFill>
            </a:endParaRPr>
          </a:p>
          <a:p>
            <a:pPr marL="457200" lvl="0" indent="-342900" algn="l" rtl="0">
              <a:lnSpc>
                <a:spcPct val="115000"/>
              </a:lnSpc>
              <a:spcBef>
                <a:spcPts val="1200"/>
              </a:spcBef>
              <a:spcAft>
                <a:spcPts val="0"/>
              </a:spcAft>
              <a:buClr>
                <a:schemeClr val="lt1"/>
              </a:buClr>
              <a:buSzPts val="1800"/>
              <a:buChar char="●"/>
            </a:pPr>
            <a:r>
              <a:rPr lang="en-US" sz="1800">
                <a:solidFill>
                  <a:schemeClr val="lt1"/>
                </a:solidFill>
              </a:rPr>
              <a:t>Relies on human inspectors, making the process subjective and prone to inconsistencies.</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Time-consuming and labor-intensive, limiting scalability for large-scale operations.</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Difficult to detect subtle defects and evaluate uniformity consistently.</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Prone to fatigue-related errors, leading to variations in grading quality.</a:t>
            </a:r>
            <a:endParaRPr sz="180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lt1"/>
                </a:solidFill>
              </a:rPr>
              <a:t>Automated Defect Detection and Quality Grading:</a:t>
            </a:r>
            <a:endParaRPr sz="1800" b="1">
              <a:solidFill>
                <a:schemeClr val="lt1"/>
              </a:solidFill>
            </a:endParaRPr>
          </a:p>
          <a:p>
            <a:pPr marL="457200" lvl="0" indent="-342900" algn="l" rtl="0">
              <a:lnSpc>
                <a:spcPct val="115000"/>
              </a:lnSpc>
              <a:spcBef>
                <a:spcPts val="1200"/>
              </a:spcBef>
              <a:spcAft>
                <a:spcPts val="0"/>
              </a:spcAft>
              <a:buClr>
                <a:schemeClr val="lt1"/>
              </a:buClr>
              <a:buSzPts val="1800"/>
              <a:buChar char="●"/>
            </a:pPr>
            <a:r>
              <a:rPr lang="en-US" sz="1800">
                <a:solidFill>
                  <a:schemeClr val="lt1"/>
                </a:solidFill>
              </a:rPr>
              <a:t>Uses image processing and machine learning to detect defects with high accuracy and consistency.</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Provides objective grading based on predefined commercial standards, ensuring uniformity.</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Faster processing speeds enable scalable quality control for large quantities of tomatoes.</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Can be trained to identify subtle defects and assess their severity for more precise grading.</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US" sz="1800">
                <a:solidFill>
                  <a:schemeClr val="lt1"/>
                </a:solidFill>
              </a:rPr>
              <a:t>Robust against variability in environmental conditions when equipped with proper preprocessing techniques.</a:t>
            </a:r>
            <a:endParaRPr sz="1800">
              <a:solidFill>
                <a:schemeClr val="lt1"/>
              </a:solidFill>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2" name="Google Shape;372;p3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3" name="Google Shape;373;p3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33"/>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Sub Objectives</a:t>
            </a:r>
            <a:endParaRPr sz="3400" b="1">
              <a:solidFill>
                <a:schemeClr val="lt1"/>
              </a:solidFill>
              <a:latin typeface="Montserrat"/>
              <a:ea typeface="Montserrat"/>
              <a:cs typeface="Montserrat"/>
              <a:sym typeface="Montserrat"/>
            </a:endParaRPr>
          </a:p>
        </p:txBody>
      </p:sp>
      <p:pic>
        <p:nvPicPr>
          <p:cNvPr id="375" name="Google Shape;375;p3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76" name="Google Shape;376;p3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377" name="Google Shape;377;p33"/>
          <p:cNvSpPr txBox="1"/>
          <p:nvPr/>
        </p:nvSpPr>
        <p:spPr>
          <a:xfrm>
            <a:off x="1535225" y="1764975"/>
            <a:ext cx="8181000" cy="4194900"/>
          </a:xfrm>
          <a:prstGeom prst="rect">
            <a:avLst/>
          </a:prstGeom>
          <a:noFill/>
          <a:ln>
            <a:noFill/>
          </a:ln>
        </p:spPr>
        <p:txBody>
          <a:bodyPr spcFirstLastPara="1" wrap="square" lIns="91425" tIns="91425" rIns="91425" bIns="91425" anchor="t" anchorCtr="0">
            <a:noAutofit/>
          </a:bodyPr>
          <a:lstStyle/>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Developing an image processing pipeline.</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Implementation of an error detection algorithm.</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Assessing the severity of defects.</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Classification of quality ratings.</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Optimizing the system for real-time performance.</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Verification and testing.</a:t>
            </a:r>
            <a:endParaRPr sz="2300">
              <a:solidFill>
                <a:schemeClr val="lt1"/>
              </a:solidFill>
              <a:latin typeface="Montserrat"/>
              <a:ea typeface="Montserrat"/>
              <a:cs typeface="Montserrat"/>
              <a:sym typeface="Montserrat"/>
            </a:endParaRPr>
          </a:p>
          <a:p>
            <a:pPr marL="0" lvl="0" indent="0" algn="l" rtl="0">
              <a:spcBef>
                <a:spcPts val="0"/>
              </a:spcBef>
              <a:spcAft>
                <a:spcPts val="0"/>
              </a:spcAft>
              <a:buNone/>
            </a:pPr>
            <a:endParaRPr sz="25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3" name="Google Shape;383;p3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4" name="Google Shape;384;p3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5" name="Google Shape;385;p3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386" name="Google Shape;386;p3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87" name="Google Shape;387;p3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388" name="Google Shape;388;p34"/>
          <p:cNvPicPr preferRelativeResize="0"/>
          <p:nvPr/>
        </p:nvPicPr>
        <p:blipFill>
          <a:blip r:embed="rId4">
            <a:alphaModFix/>
          </a:blip>
          <a:stretch>
            <a:fillRect/>
          </a:stretch>
        </p:blipFill>
        <p:spPr>
          <a:xfrm>
            <a:off x="1743275" y="1322162"/>
            <a:ext cx="8118954" cy="475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4" name="Google Shape;394;p3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5" name="Google Shape;395;p3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396;p3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397" name="Google Shape;397;p3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398" name="Google Shape;398;p3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399" name="Google Shape;399;p35"/>
          <p:cNvPicPr preferRelativeResize="0"/>
          <p:nvPr/>
        </p:nvPicPr>
        <p:blipFill>
          <a:blip r:embed="rId4">
            <a:alphaModFix/>
          </a:blip>
          <a:stretch>
            <a:fillRect/>
          </a:stretch>
        </p:blipFill>
        <p:spPr>
          <a:xfrm>
            <a:off x="1743275" y="3015175"/>
            <a:ext cx="1339102" cy="1469701"/>
          </a:xfrm>
          <a:prstGeom prst="rect">
            <a:avLst/>
          </a:prstGeom>
          <a:noFill/>
          <a:ln>
            <a:noFill/>
          </a:ln>
        </p:spPr>
      </p:pic>
      <p:pic>
        <p:nvPicPr>
          <p:cNvPr id="400" name="Google Shape;400;p35"/>
          <p:cNvPicPr preferRelativeResize="0"/>
          <p:nvPr/>
        </p:nvPicPr>
        <p:blipFill>
          <a:blip r:embed="rId5">
            <a:alphaModFix/>
          </a:blip>
          <a:stretch>
            <a:fillRect/>
          </a:stretch>
        </p:blipFill>
        <p:spPr>
          <a:xfrm>
            <a:off x="3553551" y="2772645"/>
            <a:ext cx="1960201" cy="1553675"/>
          </a:xfrm>
          <a:prstGeom prst="rect">
            <a:avLst/>
          </a:prstGeom>
          <a:noFill/>
          <a:ln>
            <a:noFill/>
          </a:ln>
        </p:spPr>
      </p:pic>
      <p:pic>
        <p:nvPicPr>
          <p:cNvPr id="401" name="Google Shape;401;p35"/>
          <p:cNvPicPr preferRelativeResize="0"/>
          <p:nvPr/>
        </p:nvPicPr>
        <p:blipFill>
          <a:blip r:embed="rId6">
            <a:alphaModFix/>
          </a:blip>
          <a:stretch>
            <a:fillRect/>
          </a:stretch>
        </p:blipFill>
        <p:spPr>
          <a:xfrm>
            <a:off x="5632675" y="2772650"/>
            <a:ext cx="2068749" cy="1363251"/>
          </a:xfrm>
          <a:prstGeom prst="rect">
            <a:avLst/>
          </a:prstGeom>
          <a:noFill/>
          <a:ln>
            <a:noFill/>
          </a:ln>
        </p:spPr>
      </p:pic>
      <p:pic>
        <p:nvPicPr>
          <p:cNvPr id="402" name="Google Shape;402;p35"/>
          <p:cNvPicPr preferRelativeResize="0"/>
          <p:nvPr/>
        </p:nvPicPr>
        <p:blipFill>
          <a:blip r:embed="rId7">
            <a:alphaModFix/>
          </a:blip>
          <a:stretch>
            <a:fillRect/>
          </a:stretch>
        </p:blipFill>
        <p:spPr>
          <a:xfrm>
            <a:off x="7820350" y="2495238"/>
            <a:ext cx="2146475" cy="210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08" name="Google Shape;408;p3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09" name="Google Shape;409;p3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3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411" name="Google Shape;411;p3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12" name="Google Shape;412;p3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413" name="Google Shape;413;p36"/>
          <p:cNvPicPr preferRelativeResize="0"/>
          <p:nvPr/>
        </p:nvPicPr>
        <p:blipFill>
          <a:blip r:embed="rId4">
            <a:alphaModFix/>
          </a:blip>
          <a:stretch>
            <a:fillRect/>
          </a:stretch>
        </p:blipFill>
        <p:spPr>
          <a:xfrm>
            <a:off x="2325300" y="1242962"/>
            <a:ext cx="7690611" cy="4669737"/>
          </a:xfrm>
          <a:prstGeom prst="rect">
            <a:avLst/>
          </a:prstGeom>
          <a:noFill/>
          <a:ln>
            <a:noFill/>
          </a:ln>
        </p:spPr>
      </p:pic>
      <p:sp>
        <p:nvSpPr>
          <p:cNvPr id="414" name="Google Shape;414;p36"/>
          <p:cNvSpPr txBox="1"/>
          <p:nvPr/>
        </p:nvSpPr>
        <p:spPr>
          <a:xfrm>
            <a:off x="5132125" y="1634900"/>
            <a:ext cx="1078500" cy="2133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15" name="Google Shape;415;p36"/>
          <p:cNvSpPr txBox="1"/>
          <p:nvPr/>
        </p:nvSpPr>
        <p:spPr>
          <a:xfrm>
            <a:off x="5085400" y="1510700"/>
            <a:ext cx="1511100" cy="4617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chemeClr val="dk1"/>
                </a:solidFill>
                <a:latin typeface="Montserrat"/>
                <a:ea typeface="Montserrat"/>
                <a:cs typeface="Montserrat"/>
                <a:sym typeface="Montserrat"/>
              </a:rPr>
              <a:t>Defect Detection and Quality Grading</a:t>
            </a:r>
            <a:endParaRPr sz="900" b="1">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21" name="Google Shape;421;p3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22" name="Google Shape;422;p3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3" name="Google Shape;423;p37"/>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424" name="Google Shape;424;p3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25" name="Google Shape;425;p3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426" name="Google Shape;426;p37"/>
          <p:cNvPicPr preferRelativeResize="0"/>
          <p:nvPr/>
        </p:nvPicPr>
        <p:blipFill>
          <a:blip r:embed="rId4">
            <a:alphaModFix/>
          </a:blip>
          <a:stretch>
            <a:fillRect/>
          </a:stretch>
        </p:blipFill>
        <p:spPr>
          <a:xfrm>
            <a:off x="507575" y="1212526"/>
            <a:ext cx="10448124" cy="4911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2" name="Google Shape;432;p3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3" name="Google Shape;433;p3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3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435" name="Google Shape;435;p3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36" name="Google Shape;436;p3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437" name="Google Shape;437;p38"/>
          <p:cNvSpPr txBox="1"/>
          <p:nvPr/>
        </p:nvSpPr>
        <p:spPr>
          <a:xfrm>
            <a:off x="1460500" y="1651000"/>
            <a:ext cx="8943000" cy="40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38" name="Google Shape;438;p38"/>
          <p:cNvSpPr txBox="1"/>
          <p:nvPr/>
        </p:nvSpPr>
        <p:spPr>
          <a:xfrm>
            <a:off x="817200" y="1333900"/>
            <a:ext cx="10557600" cy="47355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120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A microcontroller based machine vision approach for tomato grading and sorting using SVM classifier [</a:t>
            </a:r>
            <a:r>
              <a:rPr lang="en-US" sz="2100" u="sng">
                <a:solidFill>
                  <a:schemeClr val="hlink"/>
                </a:solidFill>
                <a:latin typeface="Georgia"/>
                <a:ea typeface="Georgia"/>
                <a:cs typeface="Georgia"/>
                <a:sym typeface="Georgia"/>
                <a:hlinkClick r:id="rId4"/>
              </a:rPr>
              <a:t>https://www.sciencedirect.com/science/article/abs/pii/S0141933119307057</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Fruit-Based Tomato Grading System Using Features Fusion and Support Vector Machine [</a:t>
            </a:r>
            <a:r>
              <a:rPr lang="en-US" sz="2100" u="sng">
                <a:solidFill>
                  <a:schemeClr val="hlink"/>
                </a:solidFill>
                <a:latin typeface="Georgia"/>
                <a:ea typeface="Georgia"/>
                <a:cs typeface="Georgia"/>
                <a:sym typeface="Georgia"/>
                <a:hlinkClick r:id="rId5"/>
              </a:rPr>
              <a:t>https://link.springer.com/chapter/10.1007/978-3-319-11310-4_35</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Computer Vision Based Fruit Grading System for Quality Evaluation of Tomato in Agriculture industry [ https://www.sciencedirect.com/science/article/pii/S1877050916001861 ]</a:t>
            </a:r>
            <a:endParaRPr sz="2100">
              <a:solidFill>
                <a:schemeClr val="lt1"/>
              </a:solidFill>
              <a:latin typeface="Georgia"/>
              <a:ea typeface="Georgia"/>
              <a:cs typeface="Georgia"/>
              <a:sym typeface="Georgia"/>
            </a:endParaRPr>
          </a:p>
          <a:p>
            <a:pPr marL="457200" lvl="0" indent="-387350" algn="l" rtl="0">
              <a:lnSpc>
                <a:spcPct val="115000"/>
              </a:lnSpc>
              <a:spcBef>
                <a:spcPts val="0"/>
              </a:spcBef>
              <a:spcAft>
                <a:spcPts val="0"/>
              </a:spcAft>
              <a:buClr>
                <a:schemeClr val="lt1"/>
              </a:buClr>
              <a:buSzPts val="2500"/>
              <a:buFont typeface="Georgia"/>
              <a:buChar char="●"/>
            </a:pPr>
            <a:r>
              <a:rPr lang="en-US" sz="2500">
                <a:solidFill>
                  <a:schemeClr val="lt1"/>
                </a:solidFill>
                <a:latin typeface="Georgia"/>
                <a:ea typeface="Georgia"/>
                <a:cs typeface="Georgia"/>
                <a:sym typeface="Georgia"/>
              </a:rPr>
              <a:t>A cost effective tomato maturity grading system using image processing for farmers [ https://ieeexplore.ieee.org/abstract/document/7019591 ]</a:t>
            </a:r>
            <a:endParaRPr sz="2500">
              <a:solidFill>
                <a:schemeClr val="lt1"/>
              </a:solidFill>
              <a:latin typeface="Georgia"/>
              <a:ea typeface="Georgia"/>
              <a:cs typeface="Georgia"/>
              <a:sym typeface="Georgia"/>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4" name="Google Shape;444;p39"/>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445" name="Google Shape;445;p3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446" name="Google Shape;446;p3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447" name="Google Shape;447;p39"/>
          <p:cNvGrpSpPr/>
          <p:nvPr/>
        </p:nvGrpSpPr>
        <p:grpSpPr>
          <a:xfrm>
            <a:off x="3040113" y="3003000"/>
            <a:ext cx="6256200" cy="1438700"/>
            <a:chOff x="5498314" y="3710353"/>
            <a:chExt cx="6256200" cy="1438700"/>
          </a:xfrm>
        </p:grpSpPr>
        <p:sp>
          <p:nvSpPr>
            <p:cNvPr id="448" name="Google Shape;448;p3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None/>
              </a:pPr>
              <a:r>
                <a:rPr lang="en-US" sz="3000" b="1">
                  <a:solidFill>
                    <a:schemeClr val="lt1"/>
                  </a:solidFill>
                  <a:latin typeface="Calibri"/>
                  <a:ea typeface="Calibri"/>
                  <a:cs typeface="Calibri"/>
                  <a:sym typeface="Calibri"/>
                </a:rPr>
                <a:t>IT 20142728| Ranawaka. T.D</a:t>
              </a:r>
              <a:endParaRPr sz="3000" b="1">
                <a:solidFill>
                  <a:schemeClr val="lt1"/>
                </a:solidFill>
                <a:latin typeface="Montserrat"/>
                <a:ea typeface="Montserrat"/>
                <a:cs typeface="Montserrat"/>
                <a:sym typeface="Montserrat"/>
              </a:endParaRPr>
            </a:p>
          </p:txBody>
        </p:sp>
        <p:sp>
          <p:nvSpPr>
            <p:cNvPr id="449" name="Google Shape;449;p3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450" name="Google Shape;450;p3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451" name="Google Shape;451;p3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452" name="Google Shape;452;p3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453" name="Google Shape;453;p39"/>
          <p:cNvPicPr preferRelativeResize="0"/>
          <p:nvPr/>
        </p:nvPicPr>
        <p:blipFill rotWithShape="1">
          <a:blip r:embed="rId5">
            <a:alphaModFix/>
          </a:blip>
          <a:srcRect l="30850" t="22785" r="37844" b="42180"/>
          <a:stretch/>
        </p:blipFill>
        <p:spPr>
          <a:xfrm>
            <a:off x="9274050" y="213525"/>
            <a:ext cx="2523000" cy="26925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9" name="Google Shape;459;p4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60" name="Google Shape;460;p4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40"/>
          <p:cNvSpPr txBox="1"/>
          <p:nvPr/>
        </p:nvSpPr>
        <p:spPr>
          <a:xfrm>
            <a:off x="4043350" y="282275"/>
            <a:ext cx="392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462" name="Google Shape;462;p4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63" name="Google Shape;463;p4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464" name="Google Shape;464;p40"/>
          <p:cNvSpPr txBox="1"/>
          <p:nvPr/>
        </p:nvSpPr>
        <p:spPr>
          <a:xfrm>
            <a:off x="954050" y="1207750"/>
            <a:ext cx="9791400" cy="47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extensive research on tomato disease diagnosis, which mostly concentrates on human inspection and simple image processing techniques.</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Traditional methods rely on farmers' eye inspection, which is error-prone and frequently causes delayed disease response.</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While most current research focuses on specific illnesses, there are no complete solutions that combine automated, real-time disease detection and severity evaluation.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The suggested system addresses this gap by providing:</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Image processing done automatically to identify diseases early.</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Multiple tomato illnesses are identified in real time using machine learning algorithms.</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objectives of this approach are to decrease crop loss, enhance disease control, and give tomato growers a scalable tool.</a:t>
            </a:r>
            <a:endParaRPr sz="18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70" name="Google Shape;470;p4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71" name="Google Shape;471;p4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2" name="Google Shape;472;p41"/>
          <p:cNvSpPr txBox="1"/>
          <p:nvPr/>
        </p:nvSpPr>
        <p:spPr>
          <a:xfrm>
            <a:off x="402747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473" name="Google Shape;473;p4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74" name="Google Shape;474;p4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475" name="Google Shape;475;p41"/>
          <p:cNvSpPr txBox="1"/>
          <p:nvPr/>
        </p:nvSpPr>
        <p:spPr>
          <a:xfrm>
            <a:off x="861550" y="1247400"/>
            <a:ext cx="9804600" cy="449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How to find a optimum solution for identify diseases apart from each other accurately?</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the severity of identified disease ?</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To what extent may early-stage tomato illnesses be identified using machine learning and image processing?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pic>
        <p:nvPicPr>
          <p:cNvPr id="476" name="Google Shape;476;p41"/>
          <p:cNvPicPr preferRelativeResize="0"/>
          <p:nvPr/>
        </p:nvPicPr>
        <p:blipFill>
          <a:blip r:embed="rId4">
            <a:alphaModFix/>
          </a:blip>
          <a:stretch>
            <a:fillRect/>
          </a:stretch>
        </p:blipFill>
        <p:spPr>
          <a:xfrm>
            <a:off x="7940524" y="3417350"/>
            <a:ext cx="2458599" cy="2787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24"/>
        <p:cNvGrpSpPr/>
        <p:nvPr/>
      </p:nvGrpSpPr>
      <p:grpSpPr>
        <a:xfrm>
          <a:off x="0" y="0"/>
          <a:ext cx="0" cy="0"/>
          <a:chOff x="0" y="0"/>
          <a:chExt cx="0" cy="0"/>
        </a:xfrm>
      </p:grpSpPr>
      <p:sp>
        <p:nvSpPr>
          <p:cNvPr id="125" name="Google Shape;125;p15"/>
          <p:cNvSpPr/>
          <p:nvPr/>
        </p:nvSpPr>
        <p:spPr>
          <a:xfrm rot="4028150" flipH="1">
            <a:off x="4819685" y="6033005"/>
            <a:ext cx="1168400" cy="116840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6" name="Google Shape;126;p15"/>
          <p:cNvSpPr txBox="1"/>
          <p:nvPr/>
        </p:nvSpPr>
        <p:spPr>
          <a:xfrm>
            <a:off x="1932750" y="1819125"/>
            <a:ext cx="8326500" cy="6465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Our project aims to create an AI-driven system for tomato cultivation for precise agriculture.</a:t>
            </a:r>
            <a:endParaRPr sz="1800">
              <a:solidFill>
                <a:schemeClr val="lt1"/>
              </a:solidFill>
              <a:latin typeface="Montserrat"/>
              <a:ea typeface="Montserrat"/>
              <a:cs typeface="Montserrat"/>
              <a:sym typeface="Montserrat"/>
            </a:endParaRPr>
          </a:p>
        </p:txBody>
      </p:sp>
      <p:sp>
        <p:nvSpPr>
          <p:cNvPr id="127" name="Google Shape;127;p15"/>
          <p:cNvSpPr/>
          <p:nvPr/>
        </p:nvSpPr>
        <p:spPr>
          <a:xfrm rot="4028150" flipH="1">
            <a:off x="315659" y="206550"/>
            <a:ext cx="1773863" cy="1773863"/>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8" name="Google Shape;128;p15"/>
          <p:cNvSpPr/>
          <p:nvPr/>
        </p:nvSpPr>
        <p:spPr>
          <a:xfrm rot="4028150" flipH="1">
            <a:off x="1741864" y="700036"/>
            <a:ext cx="786890" cy="78689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9" name="Google Shape;129;p15"/>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 name="Google Shape;130;p15"/>
          <p:cNvSpPr txBox="1"/>
          <p:nvPr/>
        </p:nvSpPr>
        <p:spPr>
          <a:xfrm>
            <a:off x="4227075" y="489125"/>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Introduction</a:t>
            </a:r>
            <a:endParaRPr sz="3400" b="1">
              <a:solidFill>
                <a:schemeClr val="lt1"/>
              </a:solidFill>
              <a:latin typeface="Montserrat"/>
              <a:ea typeface="Montserrat"/>
              <a:cs typeface="Montserrat"/>
              <a:sym typeface="Montserrat"/>
            </a:endParaRPr>
          </a:p>
        </p:txBody>
      </p:sp>
      <p:pic>
        <p:nvPicPr>
          <p:cNvPr id="131" name="Google Shape;131;p15"/>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32" name="Google Shape;132;p15"/>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33" name="Google Shape;133;p15"/>
          <p:cNvSpPr txBox="1"/>
          <p:nvPr/>
        </p:nvSpPr>
        <p:spPr>
          <a:xfrm>
            <a:off x="1932750" y="267587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Key areas that our project address are  inconsistent ripeness identification, manual quality grading and delayed disease detection.</a:t>
            </a:r>
            <a:endParaRPr sz="1800">
              <a:solidFill>
                <a:schemeClr val="lt1"/>
              </a:solidFill>
              <a:latin typeface="Montserrat"/>
              <a:ea typeface="Montserrat"/>
              <a:cs typeface="Montserrat"/>
              <a:sym typeface="Montserrat"/>
            </a:endParaRPr>
          </a:p>
        </p:txBody>
      </p:sp>
      <p:sp>
        <p:nvSpPr>
          <p:cNvPr id="134" name="Google Shape;134;p15"/>
          <p:cNvSpPr txBox="1"/>
          <p:nvPr/>
        </p:nvSpPr>
        <p:spPr>
          <a:xfrm>
            <a:off x="1932750" y="380952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goal is to improve productivity, reduce waste, and empower farmers with a reliable tool for optimizing tomato farming practices.</a:t>
            </a:r>
            <a:endParaRPr sz="1800">
              <a:solidFill>
                <a:schemeClr val="lt1"/>
              </a:solidFill>
              <a:latin typeface="Montserrat"/>
              <a:ea typeface="Montserrat"/>
              <a:cs typeface="Montserrat"/>
              <a:sym typeface="Montserrat"/>
            </a:endParaRPr>
          </a:p>
        </p:txBody>
      </p:sp>
      <p:sp>
        <p:nvSpPr>
          <p:cNvPr id="135" name="Google Shape;135;p15"/>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36" name="Google Shape;136;p15" descr="A black background with blue text&#10;&#10;Description automatically generated"/>
          <p:cNvPicPr preferRelativeResize="0"/>
          <p:nvPr/>
        </p:nvPicPr>
        <p:blipFill rotWithShape="1">
          <a:blip r:embed="rId5">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2" name="Google Shape;482;p4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3" name="Google Shape;483;p4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42"/>
          <p:cNvSpPr txBox="1"/>
          <p:nvPr/>
        </p:nvSpPr>
        <p:spPr>
          <a:xfrm>
            <a:off x="2646088" y="349700"/>
            <a:ext cx="6744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485" name="Google Shape;485;p4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86" name="Google Shape;486;p4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487" name="Google Shape;487;p42"/>
          <p:cNvSpPr txBox="1"/>
          <p:nvPr/>
        </p:nvSpPr>
        <p:spPr>
          <a:xfrm>
            <a:off x="465125" y="1168100"/>
            <a:ext cx="10055700" cy="468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Improve Disease Detection and Management in Tomato Farming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Create an automated system that can identify and categorize tomato illnesses early on using machine learning and image processing.</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how well the system works to improve overall disease control for tomato growers and reduce crop loss.</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3" name="Google Shape;493;p4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4" name="Google Shape;494;p4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5" name="Google Shape;495;p43"/>
          <p:cNvSpPr txBox="1"/>
          <p:nvPr/>
        </p:nvSpPr>
        <p:spPr>
          <a:xfrm>
            <a:off x="584745" y="1182175"/>
            <a:ext cx="37917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Montserrat"/>
                <a:ea typeface="Montserrat"/>
                <a:cs typeface="Montserrat"/>
                <a:sym typeface="Montserrat"/>
              </a:rPr>
              <a:t>Sub Objectives</a:t>
            </a:r>
            <a:endParaRPr sz="2500" b="1">
              <a:solidFill>
                <a:schemeClr val="lt1"/>
              </a:solidFill>
              <a:latin typeface="Montserrat"/>
              <a:ea typeface="Montserrat"/>
              <a:cs typeface="Montserrat"/>
              <a:sym typeface="Montserrat"/>
            </a:endParaRPr>
          </a:p>
        </p:txBody>
      </p:sp>
      <p:pic>
        <p:nvPicPr>
          <p:cNvPr id="496" name="Google Shape;496;p4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97" name="Google Shape;497;p4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498" name="Google Shape;498;p43"/>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Design and Development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Testing and Validation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Mobile Application Integration</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Real-Time Decision Support for Farmers</a:t>
            </a:r>
            <a:endParaRPr sz="1800">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04" name="Google Shape;504;p4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05" name="Google Shape;505;p4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44"/>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507" name="Google Shape;507;p4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08" name="Google Shape;508;p4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509" name="Google Shape;509;p44"/>
          <p:cNvSpPr/>
          <p:nvPr/>
        </p:nvSpPr>
        <p:spPr>
          <a:xfrm>
            <a:off x="1218325" y="1139600"/>
            <a:ext cx="8734500" cy="47166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510" name="Google Shape;510;p44"/>
          <p:cNvPicPr preferRelativeResize="0"/>
          <p:nvPr/>
        </p:nvPicPr>
        <p:blipFill>
          <a:blip r:embed="rId4">
            <a:alphaModFix/>
          </a:blip>
          <a:stretch>
            <a:fillRect/>
          </a:stretch>
        </p:blipFill>
        <p:spPr>
          <a:xfrm>
            <a:off x="1634150" y="3863187"/>
            <a:ext cx="1447524" cy="1447524"/>
          </a:xfrm>
          <a:prstGeom prst="rect">
            <a:avLst/>
          </a:prstGeom>
          <a:noFill/>
          <a:ln>
            <a:noFill/>
          </a:ln>
        </p:spPr>
      </p:pic>
      <p:sp>
        <p:nvSpPr>
          <p:cNvPr id="511" name="Google Shape;511;p44"/>
          <p:cNvSpPr/>
          <p:nvPr/>
        </p:nvSpPr>
        <p:spPr>
          <a:xfrm>
            <a:off x="3319325" y="1460600"/>
            <a:ext cx="6405600" cy="407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512" name="Google Shape;512;p44"/>
          <p:cNvPicPr preferRelativeResize="0"/>
          <p:nvPr/>
        </p:nvPicPr>
        <p:blipFill rotWithShape="1">
          <a:blip r:embed="rId5">
            <a:alphaModFix/>
          </a:blip>
          <a:srcRect l="27491" t="13903" r="26727" b="14205"/>
          <a:stretch/>
        </p:blipFill>
        <p:spPr>
          <a:xfrm>
            <a:off x="4889788" y="3922362"/>
            <a:ext cx="620900" cy="975000"/>
          </a:xfrm>
          <a:prstGeom prst="rect">
            <a:avLst/>
          </a:prstGeom>
          <a:noFill/>
          <a:ln>
            <a:noFill/>
          </a:ln>
        </p:spPr>
      </p:pic>
      <p:cxnSp>
        <p:nvCxnSpPr>
          <p:cNvPr id="513" name="Google Shape;513;p44"/>
          <p:cNvCxnSpPr/>
          <p:nvPr/>
        </p:nvCxnSpPr>
        <p:spPr>
          <a:xfrm>
            <a:off x="3008449" y="4492524"/>
            <a:ext cx="1095300" cy="0"/>
          </a:xfrm>
          <a:prstGeom prst="straightConnector1">
            <a:avLst/>
          </a:prstGeom>
          <a:noFill/>
          <a:ln w="9525" cap="flat" cmpd="sng">
            <a:solidFill>
              <a:schemeClr val="dk2"/>
            </a:solidFill>
            <a:prstDash val="solid"/>
            <a:round/>
            <a:headEnd type="none" w="med" len="med"/>
            <a:tailEnd type="triangle" w="med" len="med"/>
          </a:ln>
        </p:spPr>
      </p:cxnSp>
      <p:cxnSp>
        <p:nvCxnSpPr>
          <p:cNvPr id="514" name="Google Shape;514;p44"/>
          <p:cNvCxnSpPr/>
          <p:nvPr/>
        </p:nvCxnSpPr>
        <p:spPr>
          <a:xfrm rot="10800000">
            <a:off x="2982488" y="4730350"/>
            <a:ext cx="1147200" cy="0"/>
          </a:xfrm>
          <a:prstGeom prst="straightConnector1">
            <a:avLst/>
          </a:prstGeom>
          <a:noFill/>
          <a:ln w="9525" cap="flat" cmpd="sng">
            <a:solidFill>
              <a:schemeClr val="dk2"/>
            </a:solidFill>
            <a:prstDash val="solid"/>
            <a:round/>
            <a:headEnd type="none" w="med" len="med"/>
            <a:tailEnd type="triangle" w="med" len="med"/>
          </a:ln>
        </p:spPr>
      </p:cxnSp>
      <p:sp>
        <p:nvSpPr>
          <p:cNvPr id="515" name="Google Shape;515;p44"/>
          <p:cNvSpPr/>
          <p:nvPr/>
        </p:nvSpPr>
        <p:spPr>
          <a:xfrm>
            <a:off x="6911275" y="1791000"/>
            <a:ext cx="2721600" cy="22545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16" name="Google Shape;516;p44"/>
          <p:cNvSpPr/>
          <p:nvPr/>
        </p:nvSpPr>
        <p:spPr>
          <a:xfrm>
            <a:off x="1421600" y="1489938"/>
            <a:ext cx="1560900" cy="16782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17" name="Google Shape;517;p44"/>
          <p:cNvCxnSpPr/>
          <p:nvPr/>
        </p:nvCxnSpPr>
        <p:spPr>
          <a:xfrm>
            <a:off x="6041024" y="2252024"/>
            <a:ext cx="668400" cy="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4"/>
          <p:cNvCxnSpPr/>
          <p:nvPr/>
        </p:nvCxnSpPr>
        <p:spPr>
          <a:xfrm rot="10800000">
            <a:off x="6079275" y="2504950"/>
            <a:ext cx="685200" cy="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44"/>
          <p:cNvCxnSpPr/>
          <p:nvPr/>
        </p:nvCxnSpPr>
        <p:spPr>
          <a:xfrm>
            <a:off x="5146459" y="3224275"/>
            <a:ext cx="0" cy="7644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4"/>
          <p:cNvCxnSpPr/>
          <p:nvPr/>
        </p:nvCxnSpPr>
        <p:spPr>
          <a:xfrm rot="10800000" flipH="1">
            <a:off x="1636100" y="2848063"/>
            <a:ext cx="1131900" cy="9900"/>
          </a:xfrm>
          <a:prstGeom prst="straightConnector1">
            <a:avLst/>
          </a:prstGeom>
          <a:noFill/>
          <a:ln w="19050" cap="flat" cmpd="sng">
            <a:solidFill>
              <a:schemeClr val="dk2"/>
            </a:solidFill>
            <a:prstDash val="solid"/>
            <a:round/>
            <a:headEnd type="none" w="med" len="med"/>
            <a:tailEnd type="none" w="med" len="med"/>
          </a:ln>
        </p:spPr>
      </p:cxnSp>
      <p:cxnSp>
        <p:nvCxnSpPr>
          <p:cNvPr id="521" name="Google Shape;521;p44"/>
          <p:cNvCxnSpPr/>
          <p:nvPr/>
        </p:nvCxnSpPr>
        <p:spPr>
          <a:xfrm>
            <a:off x="1639700" y="1929800"/>
            <a:ext cx="1124700" cy="7500"/>
          </a:xfrm>
          <a:prstGeom prst="straightConnector1">
            <a:avLst/>
          </a:prstGeom>
          <a:noFill/>
          <a:ln w="19050" cap="flat" cmpd="sng">
            <a:solidFill>
              <a:schemeClr val="dk2"/>
            </a:solidFill>
            <a:prstDash val="solid"/>
            <a:round/>
            <a:headEnd type="none" w="med" len="med"/>
            <a:tailEnd type="none" w="med" len="med"/>
          </a:ln>
        </p:spPr>
      </p:cxnSp>
      <p:sp>
        <p:nvSpPr>
          <p:cNvPr id="522" name="Google Shape;522;p44"/>
          <p:cNvSpPr/>
          <p:nvPr/>
        </p:nvSpPr>
        <p:spPr>
          <a:xfrm>
            <a:off x="7129063" y="1929800"/>
            <a:ext cx="2286000" cy="1413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523" name="Google Shape;523;p44"/>
          <p:cNvPicPr preferRelativeResize="0"/>
          <p:nvPr/>
        </p:nvPicPr>
        <p:blipFill>
          <a:blip r:embed="rId6">
            <a:alphaModFix/>
          </a:blip>
          <a:stretch>
            <a:fillRect/>
          </a:stretch>
        </p:blipFill>
        <p:spPr>
          <a:xfrm>
            <a:off x="2189872" y="1929800"/>
            <a:ext cx="792626" cy="433005"/>
          </a:xfrm>
          <a:prstGeom prst="rect">
            <a:avLst/>
          </a:prstGeom>
          <a:noFill/>
          <a:ln>
            <a:noFill/>
          </a:ln>
        </p:spPr>
      </p:pic>
      <p:cxnSp>
        <p:nvCxnSpPr>
          <p:cNvPr id="524" name="Google Shape;524;p44"/>
          <p:cNvCxnSpPr/>
          <p:nvPr/>
        </p:nvCxnSpPr>
        <p:spPr>
          <a:xfrm>
            <a:off x="3109562" y="2329049"/>
            <a:ext cx="1095300" cy="0"/>
          </a:xfrm>
          <a:prstGeom prst="straightConnector1">
            <a:avLst/>
          </a:prstGeom>
          <a:noFill/>
          <a:ln w="9525" cap="flat" cmpd="sng">
            <a:solidFill>
              <a:schemeClr val="dk2"/>
            </a:solidFill>
            <a:prstDash val="solid"/>
            <a:round/>
            <a:headEnd type="none" w="med" len="med"/>
            <a:tailEnd type="triangle" w="med" len="med"/>
          </a:ln>
        </p:spPr>
      </p:cxnSp>
      <p:sp>
        <p:nvSpPr>
          <p:cNvPr id="525" name="Google Shape;525;p44"/>
          <p:cNvSpPr/>
          <p:nvPr/>
        </p:nvSpPr>
        <p:spPr>
          <a:xfrm>
            <a:off x="7358450"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26" name="Google Shape;526;p44"/>
          <p:cNvSpPr/>
          <p:nvPr/>
        </p:nvSpPr>
        <p:spPr>
          <a:xfrm>
            <a:off x="8628475"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27" name="Google Shape;527;p44"/>
          <p:cNvSpPr txBox="1"/>
          <p:nvPr/>
        </p:nvSpPr>
        <p:spPr>
          <a:xfrm>
            <a:off x="7915788" y="361455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Backend</a:t>
            </a:r>
            <a:endParaRPr sz="1000">
              <a:solidFill>
                <a:schemeClr val="dk1"/>
              </a:solidFill>
              <a:latin typeface="Montserrat"/>
              <a:ea typeface="Montserrat"/>
              <a:cs typeface="Montserrat"/>
              <a:sym typeface="Montserrat"/>
            </a:endParaRPr>
          </a:p>
        </p:txBody>
      </p:sp>
      <p:sp>
        <p:nvSpPr>
          <p:cNvPr id="528" name="Google Shape;528;p44"/>
          <p:cNvSpPr txBox="1"/>
          <p:nvPr/>
        </p:nvSpPr>
        <p:spPr>
          <a:xfrm>
            <a:off x="7979450" y="303590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Flask</a:t>
            </a:r>
            <a:endParaRPr sz="1000">
              <a:solidFill>
                <a:schemeClr val="dk1"/>
              </a:solidFill>
              <a:latin typeface="Montserrat"/>
              <a:ea typeface="Montserrat"/>
              <a:cs typeface="Montserrat"/>
              <a:sym typeface="Montserrat"/>
            </a:endParaRPr>
          </a:p>
        </p:txBody>
      </p:sp>
      <p:sp>
        <p:nvSpPr>
          <p:cNvPr id="529" name="Google Shape;529;p44"/>
          <p:cNvSpPr/>
          <p:nvPr/>
        </p:nvSpPr>
        <p:spPr>
          <a:xfrm>
            <a:off x="4422650" y="1663375"/>
            <a:ext cx="1560900" cy="15609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530" name="Google Shape;530;p44"/>
          <p:cNvPicPr preferRelativeResize="0"/>
          <p:nvPr/>
        </p:nvPicPr>
        <p:blipFill>
          <a:blip r:embed="rId7">
            <a:alphaModFix/>
          </a:blip>
          <a:stretch>
            <a:fillRect/>
          </a:stretch>
        </p:blipFill>
        <p:spPr>
          <a:xfrm>
            <a:off x="4546372" y="1704925"/>
            <a:ext cx="1248225" cy="1248225"/>
          </a:xfrm>
          <a:prstGeom prst="rect">
            <a:avLst/>
          </a:prstGeom>
          <a:noFill/>
          <a:ln>
            <a:noFill/>
          </a:ln>
        </p:spPr>
      </p:pic>
      <p:pic>
        <p:nvPicPr>
          <p:cNvPr id="531" name="Google Shape;531;p44"/>
          <p:cNvPicPr preferRelativeResize="0"/>
          <p:nvPr/>
        </p:nvPicPr>
        <p:blipFill>
          <a:blip r:embed="rId8">
            <a:alphaModFix/>
          </a:blip>
          <a:stretch>
            <a:fillRect/>
          </a:stretch>
        </p:blipFill>
        <p:spPr>
          <a:xfrm>
            <a:off x="1634149" y="1929800"/>
            <a:ext cx="792600" cy="1106895"/>
          </a:xfrm>
          <a:prstGeom prst="rect">
            <a:avLst/>
          </a:prstGeom>
          <a:noFill/>
          <a:ln>
            <a:noFill/>
          </a:ln>
        </p:spPr>
      </p:pic>
      <p:cxnSp>
        <p:nvCxnSpPr>
          <p:cNvPr id="532" name="Google Shape;532;p44"/>
          <p:cNvCxnSpPr>
            <a:stCxn id="525" idx="3"/>
            <a:endCxn id="526" idx="1"/>
          </p:cNvCxnSpPr>
          <p:nvPr/>
        </p:nvCxnSpPr>
        <p:spPr>
          <a:xfrm>
            <a:off x="7979450" y="2504950"/>
            <a:ext cx="648900" cy="0"/>
          </a:xfrm>
          <a:prstGeom prst="straightConnector1">
            <a:avLst/>
          </a:prstGeom>
          <a:noFill/>
          <a:ln w="9525" cap="flat" cmpd="sng">
            <a:solidFill>
              <a:schemeClr val="dk2"/>
            </a:solidFill>
            <a:prstDash val="solid"/>
            <a:round/>
            <a:headEnd type="none" w="med" len="med"/>
            <a:tailEnd type="triangle" w="med" len="med"/>
          </a:ln>
        </p:spPr>
      </p:cxnSp>
      <p:sp>
        <p:nvSpPr>
          <p:cNvPr id="533" name="Google Shape;533;p44"/>
          <p:cNvSpPr/>
          <p:nvPr/>
        </p:nvSpPr>
        <p:spPr>
          <a:xfrm>
            <a:off x="2933438" y="2703912"/>
            <a:ext cx="1447500" cy="14475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34" name="Google Shape;534;p44"/>
          <p:cNvCxnSpPr>
            <a:stCxn id="531" idx="3"/>
            <a:endCxn id="533" idx="0"/>
          </p:cNvCxnSpPr>
          <p:nvPr/>
        </p:nvCxnSpPr>
        <p:spPr>
          <a:xfrm>
            <a:off x="2426750" y="2483248"/>
            <a:ext cx="1230300" cy="2208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44"/>
          <p:cNvCxnSpPr>
            <a:stCxn id="531" idx="3"/>
            <a:endCxn id="533" idx="2"/>
          </p:cNvCxnSpPr>
          <p:nvPr/>
        </p:nvCxnSpPr>
        <p:spPr>
          <a:xfrm>
            <a:off x="2426750" y="2483248"/>
            <a:ext cx="506700" cy="944400"/>
          </a:xfrm>
          <a:prstGeom prst="straightConnector1">
            <a:avLst/>
          </a:prstGeom>
          <a:noFill/>
          <a:ln w="9525" cap="flat" cmpd="sng">
            <a:solidFill>
              <a:schemeClr val="dk2"/>
            </a:solidFill>
            <a:prstDash val="solid"/>
            <a:round/>
            <a:headEnd type="none" w="med" len="med"/>
            <a:tailEnd type="none" w="med" len="med"/>
          </a:ln>
        </p:spPr>
      </p:cxnSp>
      <p:pic>
        <p:nvPicPr>
          <p:cNvPr id="536" name="Google Shape;536;p44"/>
          <p:cNvPicPr preferRelativeResize="0"/>
          <p:nvPr/>
        </p:nvPicPr>
        <p:blipFill rotWithShape="1">
          <a:blip r:embed="rId9">
            <a:alphaModFix/>
          </a:blip>
          <a:srcRect b="3781"/>
          <a:stretch/>
        </p:blipFill>
        <p:spPr>
          <a:xfrm>
            <a:off x="2954302" y="2718914"/>
            <a:ext cx="1447500" cy="1417500"/>
          </a:xfrm>
          <a:prstGeom prst="ellipse">
            <a:avLst/>
          </a:prstGeom>
          <a:noFill/>
          <a:ln w="19050" cap="flat" cmpd="sng">
            <a:solidFill>
              <a:schemeClr val="dk1"/>
            </a:solidFill>
            <a:prstDash val="solid"/>
            <a:round/>
            <a:headEnd type="none" w="sm" len="sm"/>
            <a:tailEnd type="none" w="sm" len="sm"/>
          </a:ln>
        </p:spPr>
      </p:pic>
      <p:sp>
        <p:nvSpPr>
          <p:cNvPr id="537" name="Google Shape;537;p44"/>
          <p:cNvSpPr txBox="1"/>
          <p:nvPr/>
        </p:nvSpPr>
        <p:spPr>
          <a:xfrm>
            <a:off x="4803954" y="4923875"/>
            <a:ext cx="10785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user interface</a:t>
            </a:r>
            <a:endParaRPr sz="1000">
              <a:solidFill>
                <a:schemeClr val="dk1"/>
              </a:solidFill>
              <a:latin typeface="Montserrat"/>
              <a:ea typeface="Montserrat"/>
              <a:cs typeface="Montserrat"/>
              <a:sym typeface="Montserrat"/>
            </a:endParaRPr>
          </a:p>
        </p:txBody>
      </p:sp>
      <p:sp>
        <p:nvSpPr>
          <p:cNvPr id="538" name="Google Shape;538;p44"/>
          <p:cNvSpPr txBox="1"/>
          <p:nvPr/>
        </p:nvSpPr>
        <p:spPr>
          <a:xfrm>
            <a:off x="6222858" y="1929800"/>
            <a:ext cx="449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ISP</a:t>
            </a:r>
            <a:endParaRPr sz="1000">
              <a:solidFill>
                <a:schemeClr val="dk1"/>
              </a:solidFill>
              <a:latin typeface="Montserrat"/>
              <a:ea typeface="Montserrat"/>
              <a:cs typeface="Montserrat"/>
              <a:sym typeface="Montserrat"/>
            </a:endParaRPr>
          </a:p>
        </p:txBody>
      </p:sp>
      <p:pic>
        <p:nvPicPr>
          <p:cNvPr id="539" name="Google Shape;539;p44"/>
          <p:cNvPicPr preferRelativeResize="0"/>
          <p:nvPr/>
        </p:nvPicPr>
        <p:blipFill rotWithShape="1">
          <a:blip r:embed="rId10">
            <a:alphaModFix/>
          </a:blip>
          <a:srcRect l="15214" t="19286" r="15214" b="19311"/>
          <a:stretch/>
        </p:blipFill>
        <p:spPr>
          <a:xfrm>
            <a:off x="7522100" y="2237600"/>
            <a:ext cx="348754" cy="307800"/>
          </a:xfrm>
          <a:prstGeom prst="rect">
            <a:avLst/>
          </a:prstGeom>
          <a:solidFill>
            <a:schemeClr val="lt1"/>
          </a:solidFill>
          <a:ln>
            <a:noFill/>
          </a:ln>
        </p:spPr>
      </p:pic>
      <p:sp>
        <p:nvSpPr>
          <p:cNvPr id="540" name="Google Shape;540;p44"/>
          <p:cNvSpPr txBox="1"/>
          <p:nvPr/>
        </p:nvSpPr>
        <p:spPr>
          <a:xfrm>
            <a:off x="5087999" y="5513775"/>
            <a:ext cx="12483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My component</a:t>
            </a:r>
            <a:endParaRPr sz="1000">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6" name="Google Shape;546;p4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7" name="Google Shape;547;p4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8" name="Google Shape;548;p4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549" name="Google Shape;549;p4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50" name="Google Shape;550;p4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551" name="Google Shape;551;p45"/>
          <p:cNvPicPr preferRelativeResize="0"/>
          <p:nvPr/>
        </p:nvPicPr>
        <p:blipFill>
          <a:blip r:embed="rId4">
            <a:alphaModFix/>
          </a:blip>
          <a:stretch>
            <a:fillRect/>
          </a:stretch>
        </p:blipFill>
        <p:spPr>
          <a:xfrm>
            <a:off x="1743275" y="1884100"/>
            <a:ext cx="1339102" cy="1469701"/>
          </a:xfrm>
          <a:prstGeom prst="rect">
            <a:avLst/>
          </a:prstGeom>
          <a:noFill/>
          <a:ln>
            <a:noFill/>
          </a:ln>
        </p:spPr>
      </p:pic>
      <p:pic>
        <p:nvPicPr>
          <p:cNvPr id="552" name="Google Shape;552;p45"/>
          <p:cNvPicPr preferRelativeResize="0"/>
          <p:nvPr/>
        </p:nvPicPr>
        <p:blipFill>
          <a:blip r:embed="rId5">
            <a:alphaModFix/>
          </a:blip>
          <a:stretch>
            <a:fillRect/>
          </a:stretch>
        </p:blipFill>
        <p:spPr>
          <a:xfrm>
            <a:off x="3553551" y="1641570"/>
            <a:ext cx="1960201" cy="1553675"/>
          </a:xfrm>
          <a:prstGeom prst="rect">
            <a:avLst/>
          </a:prstGeom>
          <a:noFill/>
          <a:ln>
            <a:noFill/>
          </a:ln>
        </p:spPr>
      </p:pic>
      <p:pic>
        <p:nvPicPr>
          <p:cNvPr id="553" name="Google Shape;553;p45"/>
          <p:cNvPicPr preferRelativeResize="0"/>
          <p:nvPr/>
        </p:nvPicPr>
        <p:blipFill>
          <a:blip r:embed="rId6">
            <a:alphaModFix/>
          </a:blip>
          <a:stretch>
            <a:fillRect/>
          </a:stretch>
        </p:blipFill>
        <p:spPr>
          <a:xfrm>
            <a:off x="5632675" y="1641575"/>
            <a:ext cx="2068749" cy="1363251"/>
          </a:xfrm>
          <a:prstGeom prst="rect">
            <a:avLst/>
          </a:prstGeom>
          <a:noFill/>
          <a:ln>
            <a:noFill/>
          </a:ln>
        </p:spPr>
      </p:pic>
      <p:pic>
        <p:nvPicPr>
          <p:cNvPr id="554" name="Google Shape;554;p45"/>
          <p:cNvPicPr preferRelativeResize="0"/>
          <p:nvPr/>
        </p:nvPicPr>
        <p:blipFill>
          <a:blip r:embed="rId7">
            <a:alphaModFix/>
          </a:blip>
          <a:stretch>
            <a:fillRect/>
          </a:stretch>
        </p:blipFill>
        <p:spPr>
          <a:xfrm>
            <a:off x="7820350" y="1364163"/>
            <a:ext cx="2146475" cy="210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0" name="Google Shape;560;p4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1" name="Google Shape;561;p4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2" name="Google Shape;562;p4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563" name="Google Shape;563;p4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64" name="Google Shape;564;p4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565" name="Google Shape;565;p46"/>
          <p:cNvPicPr preferRelativeResize="0"/>
          <p:nvPr/>
        </p:nvPicPr>
        <p:blipFill>
          <a:blip r:embed="rId4">
            <a:alphaModFix/>
          </a:blip>
          <a:stretch>
            <a:fillRect/>
          </a:stretch>
        </p:blipFill>
        <p:spPr>
          <a:xfrm>
            <a:off x="1743275" y="1117700"/>
            <a:ext cx="8276450" cy="50457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1" name="Google Shape;571;p4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2" name="Google Shape;572;p4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3" name="Google Shape;573;p47"/>
          <p:cNvSpPr txBox="1"/>
          <p:nvPr/>
        </p:nvSpPr>
        <p:spPr>
          <a:xfrm>
            <a:off x="44635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574" name="Google Shape;574;p4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75" name="Google Shape;575;p4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576" name="Google Shape;576;p47"/>
          <p:cNvPicPr preferRelativeResize="0"/>
          <p:nvPr/>
        </p:nvPicPr>
        <p:blipFill>
          <a:blip r:embed="rId4">
            <a:alphaModFix/>
          </a:blip>
          <a:stretch>
            <a:fillRect/>
          </a:stretch>
        </p:blipFill>
        <p:spPr>
          <a:xfrm>
            <a:off x="1103800" y="975000"/>
            <a:ext cx="9106665" cy="504578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82" name="Google Shape;582;p4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83" name="Google Shape;583;p4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4" name="Google Shape;584;p48"/>
          <p:cNvSpPr txBox="1"/>
          <p:nvPr/>
        </p:nvSpPr>
        <p:spPr>
          <a:xfrm>
            <a:off x="45692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585" name="Google Shape;585;p4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86" name="Google Shape;586;p4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587" name="Google Shape;587;p48"/>
          <p:cNvSpPr txBox="1"/>
          <p:nvPr/>
        </p:nvSpPr>
        <p:spPr>
          <a:xfrm>
            <a:off x="557625" y="983100"/>
            <a:ext cx="10412400" cy="46116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4"/>
              </a:rPr>
              <a:t>https://www.sciencedirect.com/science/article/pii/S0168169920302052</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5"/>
              </a:rPr>
              <a:t>https://www.sciencedirect.com/science/article/pii/S1877050920306906</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https://plantmethods.biomedcentral.com/articles/10.1186/s13007-024-01188-1</a:t>
            </a:r>
            <a:endParaRPr sz="21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9"/>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93" name="Google Shape;593;p49"/>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594" name="Google Shape;594;p49"/>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595" name="Google Shape;595;p49"/>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596" name="Google Shape;596;p49"/>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597" name="Google Shape;597;p49"/>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598" name="Google Shape;598;p49"/>
          <p:cNvSpPr txBox="1"/>
          <p:nvPr/>
        </p:nvSpPr>
        <p:spPr>
          <a:xfrm>
            <a:off x="3737175" y="3981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Commercialization</a:t>
            </a:r>
            <a:endParaRPr sz="3400" b="1">
              <a:solidFill>
                <a:schemeClr val="lt1"/>
              </a:solidFill>
              <a:latin typeface="Montserrat"/>
              <a:ea typeface="Montserrat"/>
              <a:cs typeface="Montserrat"/>
              <a:sym typeface="Montserrat"/>
            </a:endParaRPr>
          </a:p>
        </p:txBody>
      </p:sp>
      <p:sp>
        <p:nvSpPr>
          <p:cNvPr id="599" name="Google Shape;599;p49"/>
          <p:cNvSpPr txBox="1"/>
          <p:nvPr/>
        </p:nvSpPr>
        <p:spPr>
          <a:xfrm>
            <a:off x="1416525" y="1398025"/>
            <a:ext cx="8787300" cy="422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lt1"/>
                </a:solidFill>
                <a:latin typeface="Montserrat"/>
                <a:ea typeface="Montserrat"/>
                <a:cs typeface="Montserrat"/>
                <a:sym typeface="Montserrat"/>
              </a:rPr>
              <a:t>Offer 6 months as a free application for the tomato cultivators. During that time we can improve the system according to the feedback of users. After 6 months we deploy the stable version with monthly 2$ subscription. Application will build as a cross platform application.</a:t>
            </a:r>
            <a:endParaRPr sz="1800">
              <a:solidFill>
                <a:schemeClr val="lt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0"/>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5" name="Google Shape;605;p50"/>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606" name="Google Shape;606;p50"/>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607" name="Google Shape;607;p50"/>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608" name="Google Shape;608;p50"/>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609" name="Google Shape;609;p50"/>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610" name="Google Shape;610;p50"/>
          <p:cNvSpPr txBox="1"/>
          <p:nvPr/>
        </p:nvSpPr>
        <p:spPr>
          <a:xfrm>
            <a:off x="5045700" y="411300"/>
            <a:ext cx="2100600" cy="1138733"/>
          </a:xfrm>
          <a:prstGeom prst="rect">
            <a:avLst/>
          </a:prstGeom>
          <a:noFill/>
          <a:ln>
            <a:noFill/>
          </a:ln>
        </p:spPr>
        <p:txBody>
          <a:bodyPr spcFirstLastPara="1" wrap="square" lIns="91425" tIns="45700" rIns="91425" bIns="45700" anchor="t" anchorCtr="0">
            <a:spAutoFit/>
          </a:bodyPr>
          <a:lstStyle/>
          <a:p>
            <a:r>
              <a:rPr lang="en-US" sz="3400" b="1">
                <a:solidFill>
                  <a:schemeClr val="lt1"/>
                </a:solidFill>
                <a:latin typeface="Montserrat"/>
                <a:ea typeface="Montserrat"/>
                <a:cs typeface="Montserrat"/>
                <a:sym typeface="Montserrat"/>
              </a:rPr>
              <a:t>Budget   </a:t>
            </a:r>
          </a:p>
          <a:p>
            <a:endParaRPr lang="en-US" sz="3400" b="1" dirty="0">
              <a:solidFill>
                <a:schemeClr val="lt1"/>
              </a:solidFill>
              <a:latin typeface="Montserrat"/>
              <a:ea typeface="Montserrat"/>
              <a:cs typeface="Montserrat"/>
            </a:endParaRPr>
          </a:p>
        </p:txBody>
      </p:sp>
      <p:sp>
        <p:nvSpPr>
          <p:cNvPr id="611" name="Google Shape;611;p50"/>
          <p:cNvSpPr txBox="1"/>
          <p:nvPr/>
        </p:nvSpPr>
        <p:spPr>
          <a:xfrm>
            <a:off x="2090425" y="16966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Description</a:t>
            </a:r>
            <a:endParaRPr sz="1800">
              <a:solidFill>
                <a:schemeClr val="lt1"/>
              </a:solidFill>
              <a:latin typeface="Montserrat"/>
              <a:ea typeface="Montserrat"/>
              <a:cs typeface="Montserrat"/>
              <a:sym typeface="Montserrat"/>
            </a:endParaRPr>
          </a:p>
        </p:txBody>
      </p:sp>
      <p:sp>
        <p:nvSpPr>
          <p:cNvPr id="612" name="Google Shape;612;p50"/>
          <p:cNvSpPr txBox="1"/>
          <p:nvPr/>
        </p:nvSpPr>
        <p:spPr>
          <a:xfrm>
            <a:off x="5848750" y="16854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fee(Rs)</a:t>
            </a:r>
            <a:endParaRPr sz="1800">
              <a:solidFill>
                <a:schemeClr val="lt1"/>
              </a:solidFill>
              <a:latin typeface="Montserrat"/>
              <a:ea typeface="Montserrat"/>
              <a:cs typeface="Montserrat"/>
              <a:sym typeface="Montserrat"/>
            </a:endParaRPr>
          </a:p>
        </p:txBody>
      </p:sp>
      <p:sp>
        <p:nvSpPr>
          <p:cNvPr id="613" name="Google Shape;613;p50"/>
          <p:cNvSpPr txBox="1"/>
          <p:nvPr/>
        </p:nvSpPr>
        <p:spPr>
          <a:xfrm>
            <a:off x="2090425"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Field visit</a:t>
            </a:r>
            <a:endParaRPr sz="1800">
              <a:solidFill>
                <a:schemeClr val="lt1"/>
              </a:solidFill>
              <a:latin typeface="Montserrat"/>
              <a:ea typeface="Montserrat"/>
              <a:cs typeface="Montserrat"/>
              <a:sym typeface="Montserrat"/>
            </a:endParaRPr>
          </a:p>
        </p:txBody>
      </p:sp>
      <p:sp>
        <p:nvSpPr>
          <p:cNvPr id="614" name="Google Shape;614;p50"/>
          <p:cNvSpPr txBox="1"/>
          <p:nvPr/>
        </p:nvSpPr>
        <p:spPr>
          <a:xfrm>
            <a:off x="2090425" y="3639100"/>
            <a:ext cx="2637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AWS server usage</a:t>
            </a:r>
            <a:endParaRPr sz="1800">
              <a:solidFill>
                <a:schemeClr val="lt1"/>
              </a:solidFill>
              <a:latin typeface="Montserrat"/>
              <a:ea typeface="Montserrat"/>
              <a:cs typeface="Montserrat"/>
              <a:sym typeface="Montserrat"/>
            </a:endParaRPr>
          </a:p>
        </p:txBody>
      </p:sp>
      <p:sp>
        <p:nvSpPr>
          <p:cNvPr id="615" name="Google Shape;615;p50"/>
          <p:cNvSpPr txBox="1"/>
          <p:nvPr/>
        </p:nvSpPr>
        <p:spPr>
          <a:xfrm>
            <a:off x="2090425" y="44583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Datasets</a:t>
            </a:r>
            <a:endParaRPr sz="1800">
              <a:solidFill>
                <a:schemeClr val="lt1"/>
              </a:solidFill>
              <a:latin typeface="Montserrat"/>
              <a:ea typeface="Montserrat"/>
              <a:cs typeface="Montserrat"/>
              <a:sym typeface="Montserrat"/>
            </a:endParaRPr>
          </a:p>
        </p:txBody>
      </p:sp>
      <p:sp>
        <p:nvSpPr>
          <p:cNvPr id="616" name="Google Shape;616;p50"/>
          <p:cNvSpPr txBox="1"/>
          <p:nvPr/>
        </p:nvSpPr>
        <p:spPr>
          <a:xfrm>
            <a:off x="5993850"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3000</a:t>
            </a:r>
            <a:endParaRPr sz="1800">
              <a:solidFill>
                <a:schemeClr val="lt1"/>
              </a:solidFill>
              <a:latin typeface="Montserrat"/>
              <a:ea typeface="Montserrat"/>
              <a:cs typeface="Montserrat"/>
              <a:sym typeface="Montserrat"/>
            </a:endParaRPr>
          </a:p>
        </p:txBody>
      </p:sp>
      <p:sp>
        <p:nvSpPr>
          <p:cNvPr id="617" name="Google Shape;617;p50"/>
          <p:cNvSpPr txBox="1"/>
          <p:nvPr/>
        </p:nvSpPr>
        <p:spPr>
          <a:xfrm>
            <a:off x="5993850" y="3608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a:t>
            </a:r>
            <a:endParaRPr sz="1800">
              <a:solidFill>
                <a:schemeClr val="lt1"/>
              </a:solidFill>
              <a:latin typeface="Montserrat"/>
              <a:ea typeface="Montserrat"/>
              <a:cs typeface="Montserrat"/>
              <a:sym typeface="Montserrat"/>
            </a:endParaRPr>
          </a:p>
        </p:txBody>
      </p:sp>
      <p:sp>
        <p:nvSpPr>
          <p:cNvPr id="618" name="Google Shape;618;p50"/>
          <p:cNvSpPr txBox="1"/>
          <p:nvPr/>
        </p:nvSpPr>
        <p:spPr>
          <a:xfrm>
            <a:off x="5993850" y="439650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2000</a:t>
            </a:r>
            <a:endParaRPr sz="1800">
              <a:solidFill>
                <a:schemeClr val="lt1"/>
              </a:solidFill>
              <a:latin typeface="Montserrat"/>
              <a:ea typeface="Montserrat"/>
              <a:cs typeface="Montserrat"/>
              <a:sym typeface="Montserrat"/>
            </a:endParaRPr>
          </a:p>
        </p:txBody>
      </p:sp>
      <p:cxnSp>
        <p:nvCxnSpPr>
          <p:cNvPr id="619" name="Google Shape;619;p50"/>
          <p:cNvCxnSpPr/>
          <p:nvPr/>
        </p:nvCxnSpPr>
        <p:spPr>
          <a:xfrm>
            <a:off x="1879000" y="5145475"/>
            <a:ext cx="6686100" cy="26400"/>
          </a:xfrm>
          <a:prstGeom prst="straightConnector1">
            <a:avLst/>
          </a:prstGeom>
          <a:noFill/>
          <a:ln w="19050" cap="flat" cmpd="sng">
            <a:solidFill>
              <a:schemeClr val="lt1"/>
            </a:solidFill>
            <a:prstDash val="solid"/>
            <a:round/>
            <a:headEnd type="none" w="med" len="med"/>
            <a:tailEnd type="none" w="med" len="med"/>
          </a:ln>
        </p:spPr>
      </p:cxnSp>
      <p:sp>
        <p:nvSpPr>
          <p:cNvPr id="620" name="Google Shape;620;p50"/>
          <p:cNvSpPr txBox="1"/>
          <p:nvPr/>
        </p:nvSpPr>
        <p:spPr>
          <a:xfrm>
            <a:off x="2090425" y="5436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Total</a:t>
            </a:r>
            <a:endParaRPr sz="1800">
              <a:solidFill>
                <a:schemeClr val="lt1"/>
              </a:solidFill>
              <a:latin typeface="Montserrat"/>
              <a:ea typeface="Montserrat"/>
              <a:cs typeface="Montserrat"/>
              <a:sym typeface="Montserrat"/>
            </a:endParaRPr>
          </a:p>
        </p:txBody>
      </p:sp>
      <p:sp>
        <p:nvSpPr>
          <p:cNvPr id="621" name="Google Shape;621;p50"/>
          <p:cNvSpPr txBox="1"/>
          <p:nvPr/>
        </p:nvSpPr>
        <p:spPr>
          <a:xfrm>
            <a:off x="5993850" y="54450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5300</a:t>
            </a:r>
            <a:endParaRPr sz="1800">
              <a:solidFill>
                <a:schemeClr val="l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1"/>
          <p:cNvSpPr txBox="1"/>
          <p:nvPr/>
        </p:nvSpPr>
        <p:spPr>
          <a:xfrm>
            <a:off x="1455525" y="2527795"/>
            <a:ext cx="8872200" cy="1139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5400"/>
              <a:buFont typeface="Lora"/>
              <a:buNone/>
            </a:pPr>
            <a:r>
              <a:rPr lang="en-US" sz="5400" b="1" i="0" u="none" strike="noStrike" cap="none">
                <a:solidFill>
                  <a:schemeClr val="lt1"/>
                </a:solidFill>
                <a:latin typeface="Lora"/>
                <a:ea typeface="Lora"/>
                <a:cs typeface="Lora"/>
                <a:sym typeface="Lora"/>
              </a:rPr>
              <a:t>Thank You!</a:t>
            </a:r>
            <a:endParaRPr/>
          </a:p>
          <a:p>
            <a:pPr marL="0" marR="0" lvl="0" indent="0" algn="ctr" rtl="0">
              <a:lnSpc>
                <a:spcPct val="100000"/>
              </a:lnSpc>
              <a:spcBef>
                <a:spcPts val="0"/>
              </a:spcBef>
              <a:spcAft>
                <a:spcPts val="0"/>
              </a:spcAft>
              <a:buClr>
                <a:schemeClr val="lt1"/>
              </a:buClr>
              <a:buSzPts val="1800"/>
              <a:buFont typeface="Lora"/>
              <a:buNone/>
            </a:pPr>
            <a:endParaRPr/>
          </a:p>
        </p:txBody>
      </p:sp>
      <p:sp>
        <p:nvSpPr>
          <p:cNvPr id="627" name="Google Shape;627;p51"/>
          <p:cNvSpPr/>
          <p:nvPr/>
        </p:nvSpPr>
        <p:spPr>
          <a:xfrm>
            <a:off x="1805282" y="127583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8" name="Google Shape;628;p51"/>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629" name="Google Shape;629;p51"/>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630" name="Google Shape;630;p51"/>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631" name="Google Shape;631;p51"/>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632" name="Google Shape;632;p51"/>
          <p:cNvPicPr preferRelativeResize="0"/>
          <p:nvPr/>
        </p:nvPicPr>
        <p:blipFill>
          <a:blip r:embed="rId4">
            <a:alphaModFix/>
          </a:blip>
          <a:stretch>
            <a:fillRect/>
          </a:stretch>
        </p:blipFill>
        <p:spPr>
          <a:xfrm>
            <a:off x="10327728" y="4890588"/>
            <a:ext cx="2338612" cy="2338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40"/>
        <p:cNvGrpSpPr/>
        <p:nvPr/>
      </p:nvGrpSpPr>
      <p:grpSpPr>
        <a:xfrm>
          <a:off x="0" y="0"/>
          <a:ext cx="0" cy="0"/>
          <a:chOff x="0" y="0"/>
          <a:chExt cx="0" cy="0"/>
        </a:xfrm>
      </p:grpSpPr>
      <p:sp>
        <p:nvSpPr>
          <p:cNvPr id="141" name="Google Shape;141;p16"/>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42" name="Google Shape;142;p16"/>
          <p:cNvPicPr preferRelativeResize="0"/>
          <p:nvPr/>
        </p:nvPicPr>
        <p:blipFill rotWithShape="1">
          <a:blip r:embed="rId3">
            <a:alphaModFix/>
          </a:blip>
          <a:srcRect l="10348" r="10356"/>
          <a:stretch/>
        </p:blipFill>
        <p:spPr>
          <a:xfrm>
            <a:off x="8209600" y="980114"/>
            <a:ext cx="2125626" cy="2125626"/>
          </a:xfrm>
          <a:custGeom>
            <a:avLst/>
            <a:gdLst/>
            <a:ahLst/>
            <a:cxnLst/>
            <a:rect l="l" t="t" r="r" b="b"/>
            <a:pathLst>
              <a:path w="2436248" h="2436247" extrusionOk="0">
                <a:moveTo>
                  <a:pt x="1218124" y="0"/>
                </a:moveTo>
                <a:cubicBezTo>
                  <a:pt x="1890875" y="0"/>
                  <a:pt x="2436248" y="545373"/>
                  <a:pt x="2436248" y="1218124"/>
                </a:cubicBezTo>
                <a:cubicBezTo>
                  <a:pt x="2436248" y="1848828"/>
                  <a:pt x="1956917" y="2367579"/>
                  <a:pt x="1342670" y="2429959"/>
                </a:cubicBezTo>
                <a:lnTo>
                  <a:pt x="1218144" y="2436247"/>
                </a:lnTo>
                <a:lnTo>
                  <a:pt x="1218104" y="2436247"/>
                </a:lnTo>
                <a:lnTo>
                  <a:pt x="1093578" y="2429959"/>
                </a:lnTo>
                <a:cubicBezTo>
                  <a:pt x="479332" y="2367579"/>
                  <a:pt x="0" y="1848828"/>
                  <a:pt x="0" y="1218124"/>
                </a:cubicBezTo>
                <a:cubicBezTo>
                  <a:pt x="0" y="545373"/>
                  <a:pt x="545373" y="0"/>
                  <a:pt x="1218124" y="0"/>
                </a:cubicBezTo>
                <a:close/>
              </a:path>
            </a:pathLst>
          </a:custGeom>
          <a:noFill/>
          <a:ln>
            <a:noFill/>
          </a:ln>
        </p:spPr>
      </p:pic>
      <p:pic>
        <p:nvPicPr>
          <p:cNvPr id="143" name="Google Shape;143;p16"/>
          <p:cNvPicPr preferRelativeResize="0"/>
          <p:nvPr/>
        </p:nvPicPr>
        <p:blipFill rotWithShape="1">
          <a:blip r:embed="rId4">
            <a:alphaModFix/>
          </a:blip>
          <a:srcRect/>
          <a:stretch/>
        </p:blipFill>
        <p:spPr>
          <a:xfrm>
            <a:off x="10274584" y="6858000"/>
            <a:ext cx="2564834" cy="345222"/>
          </a:xfrm>
          <a:custGeom>
            <a:avLst/>
            <a:gdLst/>
            <a:ahLst/>
            <a:cxnLst/>
            <a:rect l="l" t="t" r="r" b="b"/>
            <a:pathLst>
              <a:path w="2564834" h="345222" extrusionOk="0">
                <a:moveTo>
                  <a:pt x="0" y="0"/>
                </a:moveTo>
                <a:lnTo>
                  <a:pt x="2564834" y="0"/>
                </a:lnTo>
                <a:lnTo>
                  <a:pt x="2506969" y="35154"/>
                </a:lnTo>
                <a:cubicBezTo>
                  <a:pt x="2142955" y="232899"/>
                  <a:pt x="1725803" y="345222"/>
                  <a:pt x="1282417" y="345222"/>
                </a:cubicBezTo>
                <a:cubicBezTo>
                  <a:pt x="839031" y="345222"/>
                  <a:pt x="421879" y="232899"/>
                  <a:pt x="57865" y="35154"/>
                </a:cubicBezTo>
                <a:lnTo>
                  <a:pt x="0" y="0"/>
                </a:lnTo>
                <a:close/>
              </a:path>
            </a:pathLst>
          </a:custGeom>
          <a:noFill/>
          <a:ln>
            <a:noFill/>
          </a:ln>
        </p:spPr>
      </p:pic>
      <p:sp>
        <p:nvSpPr>
          <p:cNvPr id="144" name="Google Shape;144;p16"/>
          <p:cNvSpPr/>
          <p:nvPr/>
        </p:nvSpPr>
        <p:spPr>
          <a:xfrm>
            <a:off x="1389" y="1396"/>
            <a:ext cx="895350" cy="895350"/>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45" name="Google Shape;145;p1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46" name="Google Shape;146;p16"/>
          <p:cNvGrpSpPr/>
          <p:nvPr/>
        </p:nvGrpSpPr>
        <p:grpSpPr>
          <a:xfrm>
            <a:off x="896748" y="896750"/>
            <a:ext cx="6986103" cy="1874000"/>
            <a:chOff x="926448" y="2484408"/>
            <a:chExt cx="6986103" cy="1874000"/>
          </a:xfrm>
        </p:grpSpPr>
        <p:sp>
          <p:nvSpPr>
            <p:cNvPr id="147" name="Google Shape;147;p16"/>
            <p:cNvSpPr txBox="1"/>
            <p:nvPr/>
          </p:nvSpPr>
          <p:spPr>
            <a:xfrm>
              <a:off x="926451" y="3989108"/>
              <a:ext cx="69861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Inconsistent Ripeness Detection in Tomato Harvesting</a:t>
              </a:r>
              <a:endParaRPr/>
            </a:p>
          </p:txBody>
        </p:sp>
        <p:sp>
          <p:nvSpPr>
            <p:cNvPr id="148" name="Google Shape;148;p16"/>
            <p:cNvSpPr txBox="1"/>
            <p:nvPr/>
          </p:nvSpPr>
          <p:spPr>
            <a:xfrm>
              <a:off x="926448" y="2484408"/>
              <a:ext cx="5316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Research Problem.</a:t>
              </a:r>
              <a:endParaRPr sz="3200" b="1">
                <a:solidFill>
                  <a:schemeClr val="lt1"/>
                </a:solidFill>
                <a:latin typeface="Montserrat"/>
                <a:ea typeface="Montserrat"/>
                <a:cs typeface="Montserrat"/>
                <a:sym typeface="Montserrat"/>
              </a:endParaRPr>
            </a:p>
          </p:txBody>
        </p:sp>
      </p:grpSp>
      <p:sp>
        <p:nvSpPr>
          <p:cNvPr id="149" name="Google Shape;149;p16"/>
          <p:cNvSpPr txBox="1"/>
          <p:nvPr/>
        </p:nvSpPr>
        <p:spPr>
          <a:xfrm>
            <a:off x="896750" y="3105750"/>
            <a:ext cx="6534600" cy="6465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and Inaccurate Tomato Quality Grading</a:t>
            </a:r>
            <a:endParaRPr>
              <a:solidFill>
                <a:schemeClr val="dk1"/>
              </a:solidFill>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0" name="Google Shape;150;p16"/>
          <p:cNvSpPr txBox="1"/>
          <p:nvPr/>
        </p:nvSpPr>
        <p:spPr>
          <a:xfrm>
            <a:off x="896750" y="3810050"/>
            <a:ext cx="6534600" cy="9234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Delayed and Inefficient Disease Identification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1" name="Google Shape;151;p16"/>
          <p:cNvSpPr txBox="1"/>
          <p:nvPr/>
        </p:nvSpPr>
        <p:spPr>
          <a:xfrm>
            <a:off x="896750" y="4514350"/>
            <a:ext cx="62928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Limited Access to Data-Driven Insights</a:t>
            </a:r>
            <a:endParaRPr/>
          </a:p>
        </p:txBody>
      </p:sp>
      <p:sp>
        <p:nvSpPr>
          <p:cNvPr id="152" name="Google Shape;152;p16"/>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53" name="Google Shape;153;p16"/>
          <p:cNvPicPr preferRelativeResize="0"/>
          <p:nvPr/>
        </p:nvPicPr>
        <p:blipFill rotWithShape="1">
          <a:blip r:embed="rId5">
            <a:alphaModFix/>
          </a:blip>
          <a:srcRect t="534" b="534"/>
          <a:stretch/>
        </p:blipFill>
        <p:spPr>
          <a:xfrm>
            <a:off x="9246101" y="3105750"/>
            <a:ext cx="2945892" cy="3762376"/>
          </a:xfrm>
          <a:custGeom>
            <a:avLst/>
            <a:gdLst/>
            <a:ahLst/>
            <a:cxnLst/>
            <a:rect l="l" t="t" r="r" b="b"/>
            <a:pathLst>
              <a:path w="3813452" h="4792836" extrusionOk="0">
                <a:moveTo>
                  <a:pt x="2569029" y="0"/>
                </a:moveTo>
                <a:cubicBezTo>
                  <a:pt x="3012415" y="0"/>
                  <a:pt x="3429567" y="112324"/>
                  <a:pt x="3793581" y="310068"/>
                </a:cubicBezTo>
                <a:lnTo>
                  <a:pt x="3813452" y="322140"/>
                </a:lnTo>
                <a:lnTo>
                  <a:pt x="3813452" y="4792836"/>
                </a:lnTo>
                <a:lnTo>
                  <a:pt x="1286612" y="4792836"/>
                </a:lnTo>
                <a:lnTo>
                  <a:pt x="1132660" y="4699308"/>
                </a:lnTo>
                <a:cubicBezTo>
                  <a:pt x="449294" y="4237636"/>
                  <a:pt x="0" y="3455802"/>
                  <a:pt x="0" y="2569029"/>
                </a:cubicBezTo>
                <a:cubicBezTo>
                  <a:pt x="0" y="1150193"/>
                  <a:pt x="1150193" y="0"/>
                  <a:pt x="2569029" y="0"/>
                </a:cubicBezTo>
                <a:close/>
              </a:path>
            </a:pathLst>
          </a:custGeom>
          <a:noFill/>
          <a:ln>
            <a:noFill/>
          </a:ln>
        </p:spPr>
      </p:pic>
      <p:sp>
        <p:nvSpPr>
          <p:cNvPr id="154" name="Google Shape;154;p16"/>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55" name="Google Shape;155;p16" descr="A black background with blue text&#10;&#10;Description automatically generated"/>
          <p:cNvPicPr preferRelativeResize="0"/>
          <p:nvPr/>
        </p:nvPicPr>
        <p:blipFill rotWithShape="1">
          <a:blip r:embed="rId6">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p:nvPr/>
        </p:nvSpPr>
        <p:spPr>
          <a:xfrm>
            <a:off x="1231525" y="4569850"/>
            <a:ext cx="7728300" cy="11004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1" name="Google Shape;161;p17"/>
          <p:cNvSpPr/>
          <p:nvPr/>
        </p:nvSpPr>
        <p:spPr>
          <a:xfrm>
            <a:off x="1231525" y="3193750"/>
            <a:ext cx="76800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2" name="Google Shape;162;p17"/>
          <p:cNvSpPr/>
          <p:nvPr/>
        </p:nvSpPr>
        <p:spPr>
          <a:xfrm>
            <a:off x="1231525" y="1828800"/>
            <a:ext cx="77283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3" name="Google Shape;163;p17"/>
          <p:cNvSpPr txBox="1">
            <a:spLocks noGrp="1"/>
          </p:cNvSpPr>
          <p:nvPr>
            <p:ph type="body" idx="1"/>
          </p:nvPr>
        </p:nvSpPr>
        <p:spPr>
          <a:xfrm>
            <a:off x="1416600" y="2212163"/>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Ripeness Detection and Harvest Prediction</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64" name="Google Shape;164;p17"/>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65" name="Google Shape;165;p1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6" name="Google Shape;166;p1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7" name="Google Shape;167;p17"/>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 name="Google Shape;168;p17"/>
          <p:cNvSpPr txBox="1"/>
          <p:nvPr/>
        </p:nvSpPr>
        <p:spPr>
          <a:xfrm>
            <a:off x="4861350" y="462700"/>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Objectives</a:t>
            </a:r>
            <a:endParaRPr sz="3400" b="1">
              <a:solidFill>
                <a:schemeClr val="lt1"/>
              </a:solidFill>
              <a:latin typeface="Montserrat"/>
              <a:ea typeface="Montserrat"/>
              <a:cs typeface="Montserrat"/>
              <a:sym typeface="Montserrat"/>
            </a:endParaRPr>
          </a:p>
        </p:txBody>
      </p:sp>
      <p:sp>
        <p:nvSpPr>
          <p:cNvPr id="169" name="Google Shape;169;p17"/>
          <p:cNvSpPr txBox="1"/>
          <p:nvPr/>
        </p:nvSpPr>
        <p:spPr>
          <a:xfrm>
            <a:off x="7757075" y="6176825"/>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70" name="Google Shape;170;p1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71" name="Google Shape;171;p17"/>
          <p:cNvSpPr txBox="1">
            <a:spLocks noGrp="1"/>
          </p:cNvSpPr>
          <p:nvPr>
            <p:ph type="body" idx="1"/>
          </p:nvPr>
        </p:nvSpPr>
        <p:spPr>
          <a:xfrm>
            <a:off x="1416600" y="3543975"/>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Defect Detection and Quality Grading</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72" name="Google Shape;172;p17"/>
          <p:cNvSpPr txBox="1">
            <a:spLocks noGrp="1"/>
          </p:cNvSpPr>
          <p:nvPr>
            <p:ph type="body" idx="1"/>
          </p:nvPr>
        </p:nvSpPr>
        <p:spPr>
          <a:xfrm>
            <a:off x="1416600" y="4975825"/>
            <a:ext cx="82191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Disease Detection and Severity Analysis</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p:nvPr/>
        </p:nvSpPr>
        <p:spPr>
          <a:xfrm rot="4028482" flipH="1">
            <a:off x="4819641" y="6032882"/>
            <a:ext cx="1168464" cy="1168464"/>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8" name="Google Shape;178;p18"/>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9" name="Google Shape;179;p18"/>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80" name="Google Shape;180;p18"/>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81" name="Google Shape;181;p18"/>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82" name="Google Shape;182;p18"/>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83" name="Google Shape;183;p18"/>
          <p:cNvSpPr txBox="1"/>
          <p:nvPr/>
        </p:nvSpPr>
        <p:spPr>
          <a:xfrm>
            <a:off x="4227075" y="489125"/>
            <a:ext cx="4099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Diagram</a:t>
            </a:r>
            <a:endParaRPr sz="3400" b="1">
              <a:solidFill>
                <a:schemeClr val="lt1"/>
              </a:solidFill>
              <a:latin typeface="Montserrat"/>
              <a:ea typeface="Montserrat"/>
              <a:cs typeface="Montserrat"/>
              <a:sym typeface="Montserrat"/>
            </a:endParaRPr>
          </a:p>
        </p:txBody>
      </p:sp>
      <p:sp>
        <p:nvSpPr>
          <p:cNvPr id="184" name="Google Shape;184;p18"/>
          <p:cNvSpPr/>
          <p:nvPr/>
        </p:nvSpPr>
        <p:spPr>
          <a:xfrm rot="4028317" flipH="1">
            <a:off x="751884" y="2651170"/>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85" name="Google Shape;185;p18"/>
          <p:cNvPicPr preferRelativeResize="0"/>
          <p:nvPr/>
        </p:nvPicPr>
        <p:blipFill>
          <a:blip r:embed="rId5">
            <a:alphaModFix/>
          </a:blip>
          <a:stretch>
            <a:fillRect/>
          </a:stretch>
        </p:blipFill>
        <p:spPr>
          <a:xfrm>
            <a:off x="1401850" y="1248801"/>
            <a:ext cx="8633534" cy="5138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89"/>
        <p:cNvGrpSpPr/>
        <p:nvPr/>
      </p:nvGrpSpPr>
      <p:grpSpPr>
        <a:xfrm>
          <a:off x="0" y="0"/>
          <a:ext cx="0" cy="0"/>
          <a:chOff x="0" y="0"/>
          <a:chExt cx="0" cy="0"/>
        </a:xfrm>
      </p:grpSpPr>
      <p:sp>
        <p:nvSpPr>
          <p:cNvPr id="190" name="Google Shape;190;p19"/>
          <p:cNvSpPr/>
          <p:nvPr/>
        </p:nvSpPr>
        <p:spPr>
          <a:xfrm>
            <a:off x="11709352" y="5191103"/>
            <a:ext cx="483023" cy="983403"/>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91" name="Google Shape;191;p19"/>
          <p:cNvSpPr/>
          <p:nvPr/>
        </p:nvSpPr>
        <p:spPr>
          <a:xfrm>
            <a:off x="958470" y="4744575"/>
            <a:ext cx="791633" cy="329777"/>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192" name="Google Shape;192;p1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193" name="Google Shape;193;p1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94" name="Google Shape;194;p19"/>
          <p:cNvGrpSpPr/>
          <p:nvPr/>
        </p:nvGrpSpPr>
        <p:grpSpPr>
          <a:xfrm>
            <a:off x="3040113" y="3003000"/>
            <a:ext cx="6256200" cy="1438700"/>
            <a:chOff x="5498314" y="3710353"/>
            <a:chExt cx="6256200" cy="1438700"/>
          </a:xfrm>
        </p:grpSpPr>
        <p:sp>
          <p:nvSpPr>
            <p:cNvPr id="195" name="Google Shape;195;p1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21013164| Samarasinghe G.D.M.J</a:t>
              </a:r>
              <a:endParaRPr sz="3000" b="1">
                <a:solidFill>
                  <a:schemeClr val="lt1"/>
                </a:solidFill>
                <a:latin typeface="Montserrat"/>
                <a:ea typeface="Montserrat"/>
                <a:cs typeface="Montserrat"/>
                <a:sym typeface="Montserrat"/>
              </a:endParaRPr>
            </a:p>
          </p:txBody>
        </p:sp>
        <p:sp>
          <p:nvSpPr>
            <p:cNvPr id="196" name="Google Shape;196;p1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197" name="Google Shape;197;p1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Samarasinghe G.D.M.J</a:t>
            </a:r>
            <a:r>
              <a:rPr lang="en-US" sz="2000" b="1">
                <a:solidFill>
                  <a:schemeClr val="lt1"/>
                </a:solidFill>
                <a:latin typeface="Calibri"/>
                <a:ea typeface="Calibri"/>
                <a:cs typeface="Calibri"/>
                <a:sym typeface="Calibri"/>
              </a:rPr>
              <a:t>| 24-25J-377</a:t>
            </a:r>
            <a:endParaRPr/>
          </a:p>
        </p:txBody>
      </p:sp>
      <p:pic>
        <p:nvPicPr>
          <p:cNvPr id="198" name="Google Shape;198;p1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199" name="Google Shape;199;p1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200" name="Google Shape;200;p19"/>
          <p:cNvPicPr preferRelativeResize="0"/>
          <p:nvPr/>
        </p:nvPicPr>
        <p:blipFill rotWithShape="1">
          <a:blip r:embed="rId5">
            <a:alphaModFix/>
          </a:blip>
          <a:srcRect l="20070" t="13786" r="20249" b="48212"/>
          <a:stretch/>
        </p:blipFill>
        <p:spPr>
          <a:xfrm>
            <a:off x="9308100" y="213525"/>
            <a:ext cx="2568600" cy="2454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6" name="Google Shape;206;p2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7" name="Google Shape;207;p2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 name="Google Shape;208;p20"/>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209" name="Google Shape;209;p2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10" name="Google Shape;210;p2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11" name="Google Shape;211;p20"/>
          <p:cNvSpPr txBox="1"/>
          <p:nvPr/>
        </p:nvSpPr>
        <p:spPr>
          <a:xfrm>
            <a:off x="950650" y="1827400"/>
            <a:ext cx="9833100" cy="1459200"/>
          </a:xfrm>
          <a:prstGeom prst="rect">
            <a:avLst/>
          </a:prstGeom>
          <a:noFill/>
          <a:ln>
            <a:noFill/>
          </a:ln>
        </p:spPr>
        <p:txBody>
          <a:bodyPr spcFirstLastPara="1" wrap="square" lIns="91425" tIns="91425" rIns="91425" bIns="91425" anchor="t" anchorCtr="0">
            <a:noAutofit/>
          </a:bodyPr>
          <a:lstStyle/>
          <a:p>
            <a:pPr marL="457200" lvl="0" indent="-406400" algn="just" rtl="0">
              <a:spcBef>
                <a:spcPts val="0"/>
              </a:spcBef>
              <a:spcAft>
                <a:spcPts val="0"/>
              </a:spcAft>
              <a:buClr>
                <a:schemeClr val="lt1"/>
              </a:buClr>
              <a:buSzPts val="2800"/>
              <a:buFont typeface="Montserrat"/>
              <a:buChar char="●"/>
            </a:pPr>
            <a:r>
              <a:rPr lang="en-US" sz="2500">
                <a:solidFill>
                  <a:schemeClr val="lt1"/>
                </a:solidFill>
                <a:latin typeface="Montserrat"/>
                <a:ea typeface="Montserrat"/>
                <a:cs typeface="Montserrat"/>
                <a:sym typeface="Montserrat"/>
              </a:rPr>
              <a:t>To keep agricultural goods of high quality and market value, it is essential to prevent post-harvest losses</a:t>
            </a:r>
            <a:r>
              <a:rPr lang="en-US" sz="27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800">
              <a:solidFill>
                <a:schemeClr val="lt1"/>
              </a:solidFill>
              <a:latin typeface="Montserrat"/>
              <a:ea typeface="Montserrat"/>
              <a:cs typeface="Montserrat"/>
              <a:sym typeface="Montserrat"/>
            </a:endParaRPr>
          </a:p>
          <a:p>
            <a:pPr marL="457200" lvl="0" indent="-387350" algn="just" rtl="0">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Harvesting tomatoes at the right ripeness ensures optimal flavor and quality, enhancing marketability and reducing waste</a:t>
            </a:r>
            <a:endParaRPr sz="25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406400" algn="just" rtl="0">
              <a:spcBef>
                <a:spcPts val="0"/>
              </a:spcBef>
              <a:spcAft>
                <a:spcPts val="0"/>
              </a:spcAft>
              <a:buClr>
                <a:schemeClr val="lt1"/>
              </a:buClr>
              <a:buSzPts val="2800"/>
              <a:buFont typeface="Montserrat"/>
              <a:buChar char="●"/>
            </a:pPr>
            <a:r>
              <a:rPr lang="en-US" sz="2800">
                <a:solidFill>
                  <a:schemeClr val="lt1"/>
                </a:solidFill>
                <a:latin typeface="Montserrat"/>
                <a:ea typeface="Montserrat"/>
                <a:cs typeface="Montserrat"/>
                <a:sym typeface="Montserrat"/>
              </a:rPr>
              <a:t>Identifying ripeness stages is crucial for timing tomato harvests to ensure peak quality and market appeal.</a:t>
            </a:r>
            <a:endParaRPr sz="28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7" name="Google Shape;217;p2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8" name="Google Shape;218;p2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9" name="Google Shape;219;p21"/>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220" name="Google Shape;220;p2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21" name="Google Shape;221;p2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22" name="Google Shape;222;p21"/>
          <p:cNvSpPr txBox="1"/>
          <p:nvPr/>
        </p:nvSpPr>
        <p:spPr>
          <a:xfrm>
            <a:off x="1062925" y="1994725"/>
            <a:ext cx="9856200" cy="2334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700">
                <a:solidFill>
                  <a:schemeClr val="lt1"/>
                </a:solidFill>
                <a:latin typeface="Montserrat"/>
                <a:ea typeface="Montserrat"/>
                <a:cs typeface="Montserrat"/>
                <a:sym typeface="Montserrat"/>
              </a:rPr>
              <a:t>Tomatoes that are harvested too early or too late will have lesser revenue due to decreased market value, therefore choosing the best harvest time is crucial for maximising quality and profitability.</a:t>
            </a:r>
            <a:endParaRPr sz="2700">
              <a:solidFill>
                <a:schemeClr val="dk1"/>
              </a:solidFill>
              <a:latin typeface="Montserrat"/>
              <a:ea typeface="Montserrat"/>
              <a:cs typeface="Montserrat"/>
              <a:sym typeface="Montserrat"/>
            </a:endParaRPr>
          </a:p>
        </p:txBody>
      </p:sp>
      <p:sp>
        <p:nvSpPr>
          <p:cNvPr id="223" name="Google Shape;223;p21"/>
          <p:cNvSpPr txBox="1"/>
          <p:nvPr/>
        </p:nvSpPr>
        <p:spPr>
          <a:xfrm>
            <a:off x="9199575" y="4328800"/>
            <a:ext cx="2626500" cy="24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24" name="Google Shape;224;p21"/>
          <p:cNvPicPr preferRelativeResize="0"/>
          <p:nvPr/>
        </p:nvPicPr>
        <p:blipFill>
          <a:blip r:embed="rId4">
            <a:alphaModFix/>
          </a:blip>
          <a:stretch>
            <a:fillRect/>
          </a:stretch>
        </p:blipFill>
        <p:spPr>
          <a:xfrm>
            <a:off x="7961375" y="3786850"/>
            <a:ext cx="2458599" cy="26511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griculture">
      <a:dk1>
        <a:srgbClr val="000000"/>
      </a:dk1>
      <a:lt1>
        <a:srgbClr val="FFFFFF"/>
      </a:lt1>
      <a:dk2>
        <a:srgbClr val="1F497D"/>
      </a:dk2>
      <a:lt2>
        <a:srgbClr val="EEECE1"/>
      </a:lt2>
      <a:accent1>
        <a:srgbClr val="023712"/>
      </a:accent1>
      <a:accent2>
        <a:srgbClr val="1E2C25"/>
      </a:accent2>
      <a:accent3>
        <a:srgbClr val="4C8F36"/>
      </a:accent3>
      <a:accent4>
        <a:srgbClr val="62A64C"/>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B04C36C4-F6EF-476B-A101-9A0EA7F139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DA5900-D4B2-4A2C-82E0-E7ABACDC2DA7}">
  <ds:schemaRefs>
    <ds:schemaRef ds:uri="http://schemas.microsoft.com/sharepoint/v3/contenttype/forms"/>
  </ds:schemaRefs>
</ds:datastoreItem>
</file>

<file path=customXml/itemProps3.xml><?xml version="1.0" encoding="utf-8"?>
<ds:datastoreItem xmlns:ds="http://schemas.openxmlformats.org/officeDocument/2006/customXml" ds:itemID="{68E18090-C543-4D74-9939-B778C982C681}">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terms:modified xsi:type="dcterms:W3CDTF">2024-12-16T18:30:54Z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